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400D-6F2C-45FF-8AE5-A55F9965E763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DDC832-D70D-48E0-82C4-3D352E9D4D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400D-6F2C-45FF-8AE5-A55F9965E763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C832-D70D-48E0-82C4-3D352E9D4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400D-6F2C-45FF-8AE5-A55F9965E763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C832-D70D-48E0-82C4-3D352E9D4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BC400D-6F2C-45FF-8AE5-A55F9965E763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8DDC832-D70D-48E0-82C4-3D352E9D4D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400D-6F2C-45FF-8AE5-A55F9965E763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C832-D70D-48E0-82C4-3D352E9D4D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400D-6F2C-45FF-8AE5-A55F9965E763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C832-D70D-48E0-82C4-3D352E9D4D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C832-D70D-48E0-82C4-3D352E9D4D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400D-6F2C-45FF-8AE5-A55F9965E763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400D-6F2C-45FF-8AE5-A55F9965E763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C832-D70D-48E0-82C4-3D352E9D4D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400D-6F2C-45FF-8AE5-A55F9965E763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C832-D70D-48E0-82C4-3D352E9D4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BC400D-6F2C-45FF-8AE5-A55F9965E763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DDC832-D70D-48E0-82C4-3D352E9D4D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400D-6F2C-45FF-8AE5-A55F9965E763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DDC832-D70D-48E0-82C4-3D352E9D4D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3BC400D-6F2C-45FF-8AE5-A55F9965E763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8DDC832-D70D-48E0-82C4-3D352E9D4D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World History II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Reformation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10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Merchant wealth challenged the Church’s view of usury</a:t>
            </a:r>
          </a:p>
          <a:p>
            <a:r>
              <a:rPr lang="en-US" sz="2800" dirty="0" smtClean="0"/>
              <a:t>German and English nobility disliked the Italian domination of the Church</a:t>
            </a:r>
          </a:p>
          <a:p>
            <a:r>
              <a:rPr lang="en-US" sz="2800" dirty="0" smtClean="0"/>
              <a:t>The Church’s great political power and wealth caused conflict</a:t>
            </a:r>
          </a:p>
          <a:p>
            <a:r>
              <a:rPr lang="en-US" sz="2800" dirty="0" smtClean="0"/>
              <a:t>Church corruption and the sale of indulgences were widespread and caused conflict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574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Conflicts that challenged the Authority of the Roman Catholic Church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lm cathedral in germa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1828800"/>
            <a:ext cx="3040559" cy="4572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Princes in Northern Germany converted to Protestantism, ending the authority of the Pope in their states.</a:t>
            </a:r>
          </a:p>
          <a:p>
            <a:r>
              <a:rPr lang="en-US" dirty="0" smtClean="0"/>
              <a:t>The Hapsburg family and the authority of the Holy Roman Empire continued to support the RCC.</a:t>
            </a:r>
          </a:p>
          <a:p>
            <a:r>
              <a:rPr lang="en-US" dirty="0" smtClean="0"/>
              <a:t>Conflict between Protestants and Catholics resulted in devastating wars: Hapsburg-Valois Wars 1521-1555 and the Thirty Years’ War 1618-1648.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Reformation in Germany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rstmuster 30 yrs w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00600" y="457200"/>
            <a:ext cx="3657600" cy="2654300"/>
          </a:xfrm>
        </p:spPr>
      </p:pic>
      <p:pic>
        <p:nvPicPr>
          <p:cNvPr id="5" name="Picture 4" descr="hangtree 30 yrs w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3352800"/>
            <a:ext cx="4357802" cy="2889789"/>
          </a:xfrm>
          <a:prstGeom prst="rect">
            <a:avLst/>
          </a:prstGeom>
        </p:spPr>
      </p:pic>
      <p:pic>
        <p:nvPicPr>
          <p:cNvPr id="6" name="Picture 5" descr="30 yrs war loss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143000"/>
            <a:ext cx="3390736" cy="4370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Catholic monarch, Henry IV, granted Protestant Huguenots freedom of worship by the </a:t>
            </a:r>
            <a:r>
              <a:rPr lang="en-US" u="sng" dirty="0" smtClean="0"/>
              <a:t>Edict of Nantes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Cardinal Richelieu changes the focus of</a:t>
            </a:r>
          </a:p>
          <a:p>
            <a:pPr>
              <a:buNone/>
            </a:pPr>
            <a:r>
              <a:rPr lang="en-US" dirty="0" smtClean="0"/>
              <a:t>    the Thirty Years’ War from a religious to a political conflict by siding with the Protestants against the Catholics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Reformation in France</a:t>
            </a:r>
            <a:endParaRPr lang="en-US" dirty="0"/>
          </a:p>
        </p:txBody>
      </p:sp>
      <p:pic>
        <p:nvPicPr>
          <p:cNvPr id="4" name="Picture 3" descr="king-henry-iv-of-fra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438400"/>
            <a:ext cx="1463040" cy="1828800"/>
          </a:xfrm>
          <a:prstGeom prst="rect">
            <a:avLst/>
          </a:prstGeom>
        </p:spPr>
      </p:pic>
      <p:pic>
        <p:nvPicPr>
          <p:cNvPr id="5" name="Picture 4" descr="edict of nantes sta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2590800"/>
            <a:ext cx="2620590" cy="1545639"/>
          </a:xfrm>
          <a:prstGeom prst="rect">
            <a:avLst/>
          </a:prstGeom>
        </p:spPr>
      </p:pic>
      <p:pic>
        <p:nvPicPr>
          <p:cNvPr id="6" name="Picture 5" descr="Cardinal_Richelie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2514600"/>
            <a:ext cx="1159228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The Council of Trent reaffirmed most Church doctrine and practices.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The Society of Jesus (Jesuit order) was founded to spread Catholic doctrine around the world.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Catholic Reformation</a:t>
            </a:r>
            <a:br>
              <a:rPr lang="en-US" dirty="0" smtClean="0"/>
            </a:br>
            <a:r>
              <a:rPr lang="en-US" dirty="0" smtClean="0"/>
              <a:t> (The RCC Strikes Back)</a:t>
            </a:r>
            <a:endParaRPr lang="en-US" dirty="0"/>
          </a:p>
        </p:txBody>
      </p:sp>
      <p:pic>
        <p:nvPicPr>
          <p:cNvPr id="4" name="Picture 3" descr="Council_of_Tr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2209800"/>
            <a:ext cx="3352800" cy="2705632"/>
          </a:xfrm>
          <a:prstGeom prst="rect">
            <a:avLst/>
          </a:prstGeom>
        </p:spPr>
      </p:pic>
      <p:pic>
        <p:nvPicPr>
          <p:cNvPr id="5" name="Picture 4" descr="pope paul iii titia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2514600"/>
            <a:ext cx="1814673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4495800"/>
            <a:ext cx="2057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Pope Paul III</a:t>
            </a:r>
            <a:endParaRPr lang="en-US" sz="2600" dirty="0"/>
          </a:p>
        </p:txBody>
      </p:sp>
      <p:pic>
        <p:nvPicPr>
          <p:cNvPr id="7" name="Picture 6" descr="jesui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2590800"/>
            <a:ext cx="2381250" cy="180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orture-waterboarding-by-the-inquisi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3810000"/>
            <a:ext cx="2286000" cy="255612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Inquisition was used to reinforce Catholic doctrine.</a:t>
            </a:r>
          </a:p>
        </p:txBody>
      </p:sp>
      <p:pic>
        <p:nvPicPr>
          <p:cNvPr id="6" name="Picture 5" descr="inquisitio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762000"/>
            <a:ext cx="3048000" cy="2856981"/>
          </a:xfrm>
          <a:prstGeom prst="rect">
            <a:avLst/>
          </a:prstGeom>
        </p:spPr>
      </p:pic>
      <p:pic>
        <p:nvPicPr>
          <p:cNvPr id="7" name="Picture 6" descr="inquisition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21960" y="3886200"/>
            <a:ext cx="3241040" cy="2209800"/>
          </a:xfrm>
          <a:prstGeom prst="rect">
            <a:avLst/>
          </a:prstGeom>
        </p:spPr>
      </p:pic>
      <p:pic>
        <p:nvPicPr>
          <p:cNvPr id="5" name="Picture 4" descr="inquisition-whee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1676400"/>
            <a:ext cx="2603819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r>
              <a:rPr lang="en-US" dirty="0" smtClean="0"/>
              <a:t>Growth of literacy was stimulated by the Gutenberg printing press.</a:t>
            </a:r>
          </a:p>
          <a:p>
            <a:r>
              <a:rPr lang="en-US" dirty="0" smtClean="0"/>
              <a:t>The Bible was printed in English, French, and German</a:t>
            </a:r>
          </a:p>
          <a:p>
            <a:r>
              <a:rPr lang="en-US" dirty="0" smtClean="0"/>
              <a:t>These factors had an important impact on spreading the ideas of the Reformation and the Renaissance</a:t>
            </a:r>
          </a:p>
          <a:p>
            <a:pPr lvl="2"/>
            <a:r>
              <a:rPr lang="en-US" dirty="0" smtClean="0"/>
              <a:t>Secularism</a:t>
            </a:r>
          </a:p>
          <a:p>
            <a:pPr lvl="2"/>
            <a:r>
              <a:rPr lang="en-US" dirty="0" smtClean="0"/>
              <a:t>Individualism</a:t>
            </a:r>
          </a:p>
          <a:p>
            <a:pPr lvl="2"/>
            <a:r>
              <a:rPr lang="en-US" dirty="0" smtClean="0"/>
              <a:t>Humanism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Role of the Printing Press</a:t>
            </a:r>
            <a:endParaRPr lang="en-US" dirty="0"/>
          </a:p>
        </p:txBody>
      </p:sp>
      <p:pic>
        <p:nvPicPr>
          <p:cNvPr id="4" name="Picture 3" descr="johannes-gutenbe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3505200"/>
            <a:ext cx="1954291" cy="2616624"/>
          </a:xfrm>
          <a:prstGeom prst="rect">
            <a:avLst/>
          </a:prstGeom>
        </p:spPr>
      </p:pic>
      <p:pic>
        <p:nvPicPr>
          <p:cNvPr id="5" name="Picture 4" descr="gutenberg-bib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3886200"/>
            <a:ext cx="3333749" cy="2500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were some of the changing cultural values, traditions, and philosophies during the Reformation?</a:t>
            </a:r>
          </a:p>
          <a:p>
            <a:r>
              <a:rPr lang="en-US" dirty="0" smtClean="0"/>
              <a:t>Growth of secularism</a:t>
            </a:r>
          </a:p>
          <a:p>
            <a:r>
              <a:rPr lang="en-US" dirty="0" smtClean="0"/>
              <a:t>Growth of individualism</a:t>
            </a:r>
          </a:p>
          <a:p>
            <a:r>
              <a:rPr lang="en-US" dirty="0" smtClean="0"/>
              <a:t>Eventual growth of religious tolerance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Big Idea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263</TotalTime>
  <Words>285</Words>
  <Application>Microsoft Office PowerPoint</Application>
  <PresentationFormat>On-screen Show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Paper</vt:lpstr>
      <vt:lpstr>The Reformation</vt:lpstr>
      <vt:lpstr>Conflicts that challenged the Authority of the Roman Catholic Church</vt:lpstr>
      <vt:lpstr>Impact of Reformation in Germany</vt:lpstr>
      <vt:lpstr>PowerPoint Presentation</vt:lpstr>
      <vt:lpstr>Impact of Reformation in France</vt:lpstr>
      <vt:lpstr>Catholic Reformation  (The RCC Strikes Back)</vt:lpstr>
      <vt:lpstr>The Inquisition was used to reinforce Catholic doctrine.</vt:lpstr>
      <vt:lpstr>Role of the Printing Press</vt:lpstr>
      <vt:lpstr>The Big Idea</vt:lpstr>
    </vt:vector>
  </TitlesOfParts>
  <Company>Virginia Beach City Public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Reformation</dc:title>
  <dc:creator>djzazzer</dc:creator>
  <cp:lastModifiedBy>kflaroue</cp:lastModifiedBy>
  <cp:revision>18</cp:revision>
  <dcterms:created xsi:type="dcterms:W3CDTF">2010-09-29T14:59:58Z</dcterms:created>
  <dcterms:modified xsi:type="dcterms:W3CDTF">2014-10-14T15:16:39Z</dcterms:modified>
</cp:coreProperties>
</file>