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8" r:id="rId3"/>
    <p:sldId id="319" r:id="rId4"/>
    <p:sldId id="320" r:id="rId5"/>
    <p:sldId id="260" r:id="rId6"/>
    <p:sldId id="262" r:id="rId7"/>
    <p:sldId id="264" r:id="rId8"/>
    <p:sldId id="266" r:id="rId9"/>
    <p:sldId id="268" r:id="rId10"/>
    <p:sldId id="270" r:id="rId11"/>
    <p:sldId id="272" r:id="rId12"/>
    <p:sldId id="280" r:id="rId13"/>
    <p:sldId id="286" r:id="rId14"/>
    <p:sldId id="288" r:id="rId15"/>
    <p:sldId id="290" r:id="rId16"/>
    <p:sldId id="294" r:id="rId17"/>
    <p:sldId id="296" r:id="rId18"/>
    <p:sldId id="321" r:id="rId19"/>
    <p:sldId id="322" r:id="rId20"/>
    <p:sldId id="298" r:id="rId21"/>
    <p:sldId id="323" r:id="rId22"/>
    <p:sldId id="324" r:id="rId23"/>
    <p:sldId id="300" r:id="rId24"/>
    <p:sldId id="302" r:id="rId25"/>
    <p:sldId id="304" r:id="rId26"/>
    <p:sldId id="306" r:id="rId27"/>
    <p:sldId id="308" r:id="rId28"/>
    <p:sldId id="312" r:id="rId29"/>
    <p:sldId id="314" r:id="rId30"/>
    <p:sldId id="316" r:id="rId31"/>
    <p:sldId id="31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" y="11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08AEE-CC98-496D-9E90-123C3073D47B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20F2B-257C-44B6-86B7-9C5E7A5E43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9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A3AB9A-6DEE-4650-AA90-78B79908054B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123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F023-7136-4624-A3A2-C9B8F25D47B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F023-7136-4624-A3A2-C9B8F25D47B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F023-7136-4624-A3A2-C9B8F25D47B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F023-7136-4624-A3A2-C9B8F25D47B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F023-7136-4624-A3A2-C9B8F25D47B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F023-7136-4624-A3A2-C9B8F25D47B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F023-7136-4624-A3A2-C9B8F25D47B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F023-7136-4624-A3A2-C9B8F25D47B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F023-7136-4624-A3A2-C9B8F25D47B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F023-7136-4624-A3A2-C9B8F25D47B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F023-7136-4624-A3A2-C9B8F25D47B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E9BF023-7136-4624-A3A2-C9B8F25D47B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google.com/imgres?imgurl=http://abrooklynlife.com/photos/uncategorized/adam_smith_1.png&amp;imgrefurl=http://abrooklynlife.com/tag/adam-s&amp;h=300&amp;w=300&amp;sz=183&amp;hl=en&amp;start=6&amp;um=1&amp;usg=___fD0AIDwyhadB-KsIKH9HdeTywM=&amp;tbnid=phPju65pJX7PvM:&amp;tbnh=116&amp;tbnw=116&amp;prev=/images?q=adam+smith&amp;um=1&amp;hl=en&amp;sa=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images.google.com/imgres?imgurl=http://www.textbooksrus.com/book_pics_large/0553585975.jpg&amp;imgrefurl=http://www.textbooksrus.com/search/BookDetail/?isbn=9780553585971&amp;h=475&amp;w=288&amp;sz=44&amp;hl=en&amp;start=4&amp;um=1&amp;usg=__8ZfL0wCAntOqGlLOmdW-yHkGD4g=&amp;tbnid=JjW13tiNgMfKoM:&amp;tbnh=129&amp;tbnw=78&amp;prev=/images?q=wealth+of+nations&amp;um=1&amp;hl=en&amp;sa=X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com/imgres?imgurl=http://www.irtc.org/ftp/pub/stills/2000-12-31/poverty.jpg&amp;imgrefurl=http://www.irtc.org/stills/2000-12-31/view.html&amp;h=480&amp;w=640&amp;sz=196&amp;hl=en&amp;start=34&amp;um=1&amp;usg=__NWg29_3kXEQORPxA3fwwY_V37JE=&amp;tbnid=_bcdTZwMk8zuOM:&amp;tbnh=103&amp;tbnw=137&amp;prev=/images?q=poverty&amp;start=20&amp;ndsp=20&amp;um=1&amp;hl=en&amp;sa=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Capitalism, Socialism, and Communism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686800" cy="7127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Basic Laws of Supply and Demand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800600"/>
          </a:xfrm>
        </p:spPr>
        <p:txBody>
          <a:bodyPr/>
          <a:lstStyle/>
          <a:p>
            <a:pPr>
              <a:defRPr/>
            </a:pPr>
            <a:r>
              <a:rPr lang="en-US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DEMAND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“More of a good will be demanded the lower its price. Less of a good will be demanded the higher its price”</a:t>
            </a:r>
          </a:p>
          <a:p>
            <a:pPr lvl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 1.  Diamonds are expensive because they are rare. (Women do not want cut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quartz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 their rings!)</a:t>
            </a:r>
          </a:p>
          <a:p>
            <a:pPr lvl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Ex. 2. When calculators first came out, they were over $600. Now you can get them in cereal boxes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017588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Basic Laws of Supply and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SUPPLY: 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“More of a good will be supplied the higher its price. Less of a good will be supplied the lower its price”.</a:t>
            </a:r>
          </a:p>
          <a:p>
            <a:pPr lvl="1"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: If a person can get 300% profit on selling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smartees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more people will start supplying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smartees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to get the profit. But it won’t last long…because more people selling the same product means more product to sell….demand drops and the price comes down….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latin typeface="Times New Roman" pitchFamily="18" charset="0"/>
              </a:rPr>
              <a:t>IR and Capitalism: Laissez-Faire figures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191000" y="1143000"/>
            <a:ext cx="4495800" cy="4987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itchFamily="18" charset="0"/>
              </a:rPr>
              <a:t>Adam Smith</a:t>
            </a:r>
            <a:r>
              <a:rPr lang="en-US" sz="2800" dirty="0" smtClean="0">
                <a:latin typeface="Times New Roman" pitchFamily="18" charset="0"/>
              </a:rPr>
              <a:t> : CAPITALISM/Laissez-faire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u="sng" dirty="0" smtClean="0">
                <a:latin typeface="Times New Roman" pitchFamily="18" charset="0"/>
              </a:rPr>
              <a:t>Wealth of Nations</a:t>
            </a:r>
            <a:r>
              <a:rPr lang="en-US" sz="2400" dirty="0" smtClean="0">
                <a:latin typeface="Times New Roman" pitchFamily="18" charset="0"/>
              </a:rPr>
              <a:t>, 1776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</a:rPr>
              <a:t>“the individual, pursuing his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SELF-INTEREST, </a:t>
            </a:r>
            <a:r>
              <a:rPr lang="en-US" sz="2400" b="1" dirty="0" smtClean="0">
                <a:latin typeface="Times New Roman" pitchFamily="18" charset="0"/>
              </a:rPr>
              <a:t>will bring on general benefits to society”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</a:rPr>
              <a:t>NEED for free markets (no government intervention)</a:t>
            </a:r>
          </a:p>
        </p:txBody>
      </p:sp>
      <p:pic>
        <p:nvPicPr>
          <p:cNvPr id="90116" name="Picture 5" descr="adam_smith_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055358597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87905">
            <a:off x="2209800" y="3352800"/>
            <a:ext cx="18891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3820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Effects of Capitalism</a:t>
            </a:r>
            <a:r>
              <a:rPr lang="en-US" smtClean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305800" cy="4911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i="1" smtClean="0">
                <a:solidFill>
                  <a:srgbClr val="FFFF00"/>
                </a:solidFill>
                <a:latin typeface="Times New Roman" pitchFamily="18" charset="0"/>
              </a:rPr>
              <a:t>“Profit”</a:t>
            </a:r>
            <a:r>
              <a:rPr lang="en-US" sz="3600" b="1" smtClean="0">
                <a:latin typeface="Times New Roman" pitchFamily="18" charset="0"/>
              </a:rPr>
              <a:t> for owners of production/business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smtClean="0">
                <a:latin typeface="Times New Roman" pitchFamily="18" charset="0"/>
              </a:rPr>
              <a:t>Industrial vs agricultural economies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smtClean="0">
                <a:latin typeface="Times New Roman" pitchFamily="18" charset="0"/>
              </a:rPr>
              <a:t>Market competition = price of “things” goes down……(because)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smtClean="0">
                <a:latin typeface="Times New Roman" pitchFamily="18" charset="0"/>
              </a:rPr>
              <a:t>Increased supply of “things”/goods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smtClean="0">
                <a:latin typeface="Times New Roman" pitchFamily="18" charset="0"/>
              </a:rPr>
              <a:t>Focus on </a:t>
            </a:r>
            <a:r>
              <a:rPr lang="en-US" sz="3600" b="1" smtClean="0">
                <a:solidFill>
                  <a:srgbClr val="66FF66"/>
                </a:solidFill>
                <a:latin typeface="Times New Roman" pitchFamily="18" charset="0"/>
              </a:rPr>
              <a:t>PERSONAL RESPONSIBILITY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65188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Criticisms of Capitalism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4582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Uneven distribution of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WEALTH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</a:rPr>
              <a:t>Poor people live in SQUALOR: slums, bad sanitation, etc.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</a:rPr>
              <a:t>Working conditions are miserable, etc, etc. see negative effects of Industrialization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>
              <a:latin typeface="Times New Roman" pitchFamily="18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en-US" dirty="0" smtClean="0">
              <a:latin typeface="Times New Roman" pitchFamily="18" charset="0"/>
            </a:endParaRPr>
          </a:p>
        </p:txBody>
      </p:sp>
      <p:pic>
        <p:nvPicPr>
          <p:cNvPr id="94212" name="Picture 9" descr="povert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886200"/>
            <a:ext cx="37338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458200" cy="6365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>
                <a:latin typeface="Times New Roman" pitchFamily="18" charset="0"/>
              </a:rPr>
              <a:t>Responses to “Capitalism”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458200" cy="4987925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4000" b="1" dirty="0" smtClean="0">
                <a:latin typeface="Times New Roman" pitchFamily="18" charset="0"/>
              </a:rPr>
              <a:t>Utopianism</a:t>
            </a:r>
            <a:endParaRPr lang="en-US" sz="4000" b="1" dirty="0" smtClean="0">
              <a:latin typeface="Times New Roman" pitchFamily="18" charset="0"/>
            </a:endParaRPr>
          </a:p>
          <a:p>
            <a:pPr lvl="1" eaLnBrk="1" hangingPunct="1">
              <a:defRPr/>
            </a:pPr>
            <a:r>
              <a:rPr lang="en-US" sz="4000" b="1" dirty="0" smtClean="0">
                <a:latin typeface="Times New Roman" pitchFamily="18" charset="0"/>
              </a:rPr>
              <a:t>Socialism</a:t>
            </a:r>
          </a:p>
          <a:p>
            <a:pPr lvl="1" eaLnBrk="1" hangingPunct="1">
              <a:defRPr/>
            </a:pPr>
            <a:r>
              <a:rPr lang="en-US" sz="4000" b="1" dirty="0" smtClean="0">
                <a:latin typeface="Times New Roman" pitchFamily="18" charset="0"/>
              </a:rPr>
              <a:t>Communism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686800" cy="11922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tx1"/>
                </a:solidFill>
                <a:latin typeface="Times New Roman" pitchFamily="18" charset="0"/>
              </a:rPr>
              <a:t>Utopianism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</a:rPr>
              <a:t>: ideal society based on cooperation instead of competition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5638800" cy="51816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400" i="1" dirty="0" smtClean="0">
                <a:solidFill>
                  <a:srgbClr val="FFFF00"/>
                </a:solidFill>
                <a:latin typeface="Times New Roman" pitchFamily="18" charset="0"/>
              </a:rPr>
              <a:t>Utopia  </a:t>
            </a:r>
            <a:r>
              <a:rPr lang="en-US" sz="2400" dirty="0" smtClean="0">
                <a:latin typeface="Times New Roman" pitchFamily="18" charset="0"/>
              </a:rPr>
              <a:t>By Thomas More described an ideal society</a:t>
            </a:r>
          </a:p>
          <a:p>
            <a:pPr lvl="1" eaLnBrk="1" hangingPunct="1">
              <a:defRPr/>
            </a:pPr>
            <a:r>
              <a:rPr lang="en-US" sz="2400" i="1" dirty="0" smtClean="0">
                <a:latin typeface="Times New Roman" pitchFamily="18" charset="0"/>
              </a:rPr>
              <a:t>“utopia” in Greek means NO PLACE!!</a:t>
            </a:r>
          </a:p>
          <a:p>
            <a:pPr eaLnBrk="1" hangingPunct="1">
              <a:defRPr/>
            </a:pP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</a:rPr>
              <a:t>Robert Owen</a:t>
            </a:r>
            <a:r>
              <a:rPr lang="en-US" sz="2400" dirty="0" smtClean="0">
                <a:latin typeface="Times New Roman" pitchFamily="18" charset="0"/>
              </a:rPr>
              <a:t>: campaigned for child labor laws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itchFamily="18" charset="0"/>
              </a:rPr>
              <a:t>Encouraged unions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itchFamily="18" charset="0"/>
              </a:rPr>
              <a:t>Set up model, self-sufficient community to show that it was possible to be nice to workers and still make a profit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itchFamily="18" charset="0"/>
              </a:rPr>
              <a:t>New Lanark, Scotland worked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itchFamily="18" charset="0"/>
              </a:rPr>
              <a:t>New Harmony in AMERICA failed</a:t>
            </a:r>
          </a:p>
        </p:txBody>
      </p:sp>
      <p:pic>
        <p:nvPicPr>
          <p:cNvPr id="97284" name="Picture 7" descr="https://apus2scott.wikispaces.com/file/view/robert_owen.jpg/33310453/robert_ow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057400"/>
            <a:ext cx="3073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www.wilsonsalmanac.com/images2/owen_robt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806132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2 Rock, Paper, Scissors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to your tokens by playing Rock, Paper, Scissors.</a:t>
            </a:r>
          </a:p>
          <a:p>
            <a:r>
              <a:rPr lang="en-US" dirty="0" smtClean="0"/>
              <a:t>Rules: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No stealing from the bank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No complaining to the bank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No moves other than Rock, Paper, Scissors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No physically assaulting another 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74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Debriefing Round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new tactics did/could you have used in this round? Why did or why didn’t you try those tactics?</a:t>
            </a:r>
          </a:p>
          <a:p>
            <a:r>
              <a:rPr lang="en-US" dirty="0" smtClean="0"/>
              <a:t>How was this round different from the last round?</a:t>
            </a:r>
          </a:p>
          <a:p>
            <a:r>
              <a:rPr lang="en-US" dirty="0" smtClean="0"/>
              <a:t>Do you think this round was fair? Why or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17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6868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Industrial revolution spreads….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89154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Rising Economic Powers are all industrial</a:t>
            </a:r>
          </a:p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Each will want access and control over RAW MATERIALS and MARKETS</a:t>
            </a:r>
          </a:p>
          <a:p>
            <a:pPr lvl="1" eaLnBrk="1" hangingPunct="1">
              <a:defRPr/>
            </a:pPr>
            <a:r>
              <a:rPr lang="en-US" smtClean="0">
                <a:latin typeface="Times New Roman" pitchFamily="18" charset="0"/>
              </a:rPr>
              <a:t>raw materials: </a:t>
            </a:r>
          </a:p>
          <a:p>
            <a:pPr lvl="1" eaLnBrk="1" hangingPunct="1">
              <a:defRPr/>
            </a:pPr>
            <a:r>
              <a:rPr lang="en-US" smtClean="0">
                <a:latin typeface="Times New Roman" pitchFamily="18" charset="0"/>
              </a:rPr>
              <a:t>Markets: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i="1" smtClean="0">
                <a:latin typeface="Times New Roman" pitchFamily="18" charset="0"/>
              </a:rPr>
              <a:t>Q: What might happen when industrial nations want what NON-industrial nations have? What effect will the “industrial vs. NON-industrial tension” have on the world?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534400" cy="1447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</a:rPr>
              <a:t>Socialism: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</a:rPr>
              <a:t> society (In the form of the government) owns the means of production and key infrastructure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057400"/>
            <a:ext cx="34290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Principles:</a:t>
            </a:r>
          </a:p>
          <a:p>
            <a:pPr lvl="1" eaLnBrk="1" hangingPunct="1">
              <a:defRPr/>
            </a:pPr>
            <a:r>
              <a:rPr lang="en-US" b="1" smtClean="0">
                <a:latin typeface="Times New Roman" pitchFamily="18" charset="0"/>
              </a:rPr>
              <a:t>“Equality of all People”</a:t>
            </a:r>
          </a:p>
          <a:p>
            <a:pPr lvl="1" eaLnBrk="1" hangingPunct="1">
              <a:defRPr/>
            </a:pPr>
            <a:r>
              <a:rPr lang="en-US" b="1" smtClean="0">
                <a:latin typeface="Times New Roman" pitchFamily="18" charset="0"/>
              </a:rPr>
              <a:t>Cooperation is better than competition</a:t>
            </a:r>
          </a:p>
          <a:p>
            <a:pPr lvl="1" eaLnBrk="1" hangingPunct="1">
              <a:defRPr/>
            </a:pPr>
            <a:r>
              <a:rPr lang="en-US" b="1" smtClean="0">
                <a:latin typeface="Times New Roman" pitchFamily="18" charset="0"/>
              </a:rPr>
              <a:t>…at least in industry</a:t>
            </a:r>
          </a:p>
          <a:p>
            <a:pPr lvl="1" eaLnBrk="1" hangingPunct="1">
              <a:defRPr/>
            </a:pPr>
            <a:endParaRPr lang="en-US" b="1" smtClean="0">
              <a:latin typeface="Times New Roman" pitchFamily="18" charset="0"/>
            </a:endParaRPr>
          </a:p>
        </p:txBody>
      </p:sp>
      <p:pic>
        <p:nvPicPr>
          <p:cNvPr id="99332" name="Picture 5" descr="socialism_expla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514600"/>
            <a:ext cx="5276850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http://www.umass.edu/umhome/images/upload/83499/sociali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057400"/>
            <a:ext cx="46482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8" descr="http://overtonsarrow.files.wordpress.com/2008/09/sociali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81200"/>
            <a:ext cx="29908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10" descr="http://4.bp.blogspot.com/_Ban8okDZpTk/ScBkpmmT8WI/AAAAAAAABEI/WAN4UCU3DFs/s320/Newsweek-WeAreAllSocialistsNo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752600"/>
            <a:ext cx="3733800" cy="49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3 Rock, Paper, Scissors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to your tokens by </a:t>
            </a:r>
            <a:r>
              <a:rPr lang="en-US" dirty="0" smtClean="0"/>
              <a:t>asking other students to share.</a:t>
            </a:r>
            <a:endParaRPr lang="en-US" dirty="0"/>
          </a:p>
          <a:p>
            <a:r>
              <a:rPr lang="en-US" dirty="0"/>
              <a:t>Rules:</a:t>
            </a:r>
          </a:p>
          <a:p>
            <a:pPr lvl="1"/>
            <a:r>
              <a:rPr lang="en-US" dirty="0"/>
              <a:t>No stealing from the bank</a:t>
            </a:r>
          </a:p>
          <a:p>
            <a:pPr lvl="1"/>
            <a:r>
              <a:rPr lang="en-US" dirty="0"/>
              <a:t>No complaining to the bank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physically assaulting another student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42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Debriefing Round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tactics could/did you use to get back into the game? Why did or why didn’t you try those tactics?</a:t>
            </a:r>
          </a:p>
          <a:p>
            <a:r>
              <a:rPr lang="en-US" dirty="0" smtClean="0"/>
              <a:t>Do you think this round was fair? Why or why not? State your reasons?</a:t>
            </a:r>
          </a:p>
          <a:p>
            <a:r>
              <a:rPr lang="en-US" dirty="0" smtClean="0"/>
              <a:t>Now that the game is over, what action could the teacher take, if any, to make the game fair? Should the teacher take such an action? Why or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99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4724400" cy="441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rgbClr val="66FF66"/>
                </a:solidFill>
                <a:latin typeface="Times New Roman" pitchFamily="18" charset="0"/>
              </a:rPr>
              <a:t>COMMUNISM</a:t>
            </a:r>
            <a:r>
              <a:rPr lang="en-US" sz="4000" b="1" dirty="0" smtClean="0">
                <a:latin typeface="Times New Roman" pitchFamily="18" charset="0"/>
              </a:rPr>
              <a:t>: </a:t>
            </a:r>
            <a:r>
              <a:rPr lang="en-US" sz="3600" b="1" i="1" dirty="0" smtClean="0">
                <a:latin typeface="Times New Roman" pitchFamily="18" charset="0"/>
              </a:rPr>
              <a:t>extreme</a:t>
            </a:r>
            <a:r>
              <a:rPr lang="en-US" sz="3600" b="1" dirty="0" smtClean="0">
                <a:latin typeface="Times New Roman" pitchFamily="18" charset="0"/>
              </a:rPr>
              <a:t> form of socialism in which “all people” own the means of production as the state “withers away” and produces a classless society</a:t>
            </a:r>
          </a:p>
        </p:txBody>
      </p:sp>
      <p:pic>
        <p:nvPicPr>
          <p:cNvPr id="100355" name="Picture 5" descr="welsh%20communist%20manifes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14400"/>
            <a:ext cx="35115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 descr="http://www.donalforeman.com/blog/wp-content/uploads/2009/10/Mar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09800"/>
            <a:ext cx="35972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7" descr="http://www.the-spearhead.com/wp-content/uploads/2009/10/mar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685800"/>
            <a:ext cx="4114800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686800" cy="6365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latin typeface="Times New Roman" pitchFamily="18" charset="0"/>
              </a:rPr>
              <a:t>Karl Marx’s theory of Communism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6248400" cy="46482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Idea: that History is shaped by </a:t>
            </a: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ECONOMIC FORCES</a:t>
            </a:r>
            <a:r>
              <a:rPr lang="en-US" b="1" dirty="0" smtClean="0">
                <a:latin typeface="Times New Roman" pitchFamily="18" charset="0"/>
              </a:rPr>
              <a:t> (the way goods are produced and distributed)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CLASS STRUGGLE</a:t>
            </a:r>
            <a:r>
              <a:rPr lang="en-US" b="1" dirty="0" smtClean="0">
                <a:latin typeface="Times New Roman" pitchFamily="18" charset="0"/>
              </a:rPr>
              <a:t> has always existed between the “haves” and the “have </a:t>
            </a:r>
            <a:r>
              <a:rPr lang="en-US" b="1" dirty="0" err="1" smtClean="0">
                <a:latin typeface="Times New Roman" pitchFamily="18" charset="0"/>
              </a:rPr>
              <a:t>nots</a:t>
            </a:r>
            <a:r>
              <a:rPr lang="en-US" b="1" dirty="0" smtClean="0">
                <a:latin typeface="Times New Roman" pitchFamily="18" charset="0"/>
              </a:rPr>
              <a:t>”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In industrial times the “haves” are the bourgeoisie/middle class capitalists; the “have </a:t>
            </a:r>
            <a:r>
              <a:rPr lang="en-US" b="1" dirty="0" err="1" smtClean="0">
                <a:latin typeface="Times New Roman" pitchFamily="18" charset="0"/>
              </a:rPr>
              <a:t>nots</a:t>
            </a:r>
            <a:r>
              <a:rPr lang="en-US" b="1" dirty="0" smtClean="0">
                <a:latin typeface="Times New Roman" pitchFamily="18" charset="0"/>
              </a:rPr>
              <a:t>” are the wage earning laborers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b="1" dirty="0" smtClean="0">
              <a:latin typeface="Times New Roman" pitchFamily="18" charset="0"/>
            </a:endParaRPr>
          </a:p>
        </p:txBody>
      </p:sp>
      <p:pic>
        <p:nvPicPr>
          <p:cNvPr id="101380" name="Picture 5" descr="http://www.cartoonstock.com/newscartoons/cartoonists/mba/lowres/mban835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133600"/>
            <a:ext cx="281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458200" cy="4841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>
                <a:latin typeface="Times New Roman" pitchFamily="18" charset="0"/>
              </a:rPr>
              <a:t>Marx’s communist ideas…continued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91540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The social class that holds the economic power also controls the government for its own advantage</a:t>
            </a:r>
            <a:r>
              <a:rPr lang="en-US" b="1" i="1" dirty="0" smtClean="0">
                <a:latin typeface="Times New Roman" pitchFamily="18" charset="0"/>
              </a:rPr>
              <a:t>…</a:t>
            </a:r>
            <a:r>
              <a:rPr lang="en-US" sz="3600" b="1" i="1" dirty="0" smtClean="0">
                <a:latin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66FF66"/>
                </a:solidFill>
                <a:latin typeface="Times New Roman" pitchFamily="18" charset="0"/>
              </a:rPr>
              <a:t>(class wealth = class power)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Middle class shrinks </a:t>
            </a: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(small businesses are ruined by capitalist giants)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Working class GROWS as masses of poor labor at the mercy of a small, rich elite class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i="1" dirty="0" smtClean="0">
              <a:solidFill>
                <a:srgbClr val="66FF66"/>
              </a:solidFill>
              <a:latin typeface="Times New Roman" pitchFamily="18" charset="0"/>
            </a:endParaRPr>
          </a:p>
        </p:txBody>
      </p:sp>
      <p:pic>
        <p:nvPicPr>
          <p:cNvPr id="102404" name="Picture 5" descr="http://news.minnesota.publicradio.org/features/2003/08/15_combsm_nickleanddime/images/nickelanddimed1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7148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7" descr="http://www.cartoonstock.com/newscartoons/cartoonists/mba/lowres/mban479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818063"/>
            <a:ext cx="342900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534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latin typeface="Times New Roman" pitchFamily="18" charset="0"/>
              </a:rPr>
              <a:t>How communism is supposed to happen: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048000" y="990600"/>
            <a:ext cx="60960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Poverty and desperation drive MASSES of workers (</a:t>
            </a:r>
            <a:r>
              <a:rPr lang="en-US" b="1" i="1" dirty="0" smtClean="0">
                <a:solidFill>
                  <a:srgbClr val="66FF66"/>
                </a:solidFill>
                <a:latin typeface="Times New Roman" pitchFamily="18" charset="0"/>
              </a:rPr>
              <a:t>proletariat</a:t>
            </a:r>
            <a:r>
              <a:rPr lang="en-US" b="1" dirty="0" smtClean="0">
                <a:latin typeface="Times New Roman" pitchFamily="18" charset="0"/>
              </a:rPr>
              <a:t>) to:</a:t>
            </a:r>
          </a:p>
          <a:p>
            <a:pPr lvl="1" eaLnBrk="1" hangingPunct="1">
              <a:defRPr/>
            </a:pPr>
            <a:r>
              <a:rPr lang="en-US" sz="3200" b="1" u="sng" dirty="0" smtClean="0">
                <a:latin typeface="Times New Roman" pitchFamily="18" charset="0"/>
              </a:rPr>
              <a:t>seize control</a:t>
            </a:r>
            <a:r>
              <a:rPr lang="en-US" sz="3200" b="1" dirty="0" smtClean="0">
                <a:latin typeface="Times New Roman" pitchFamily="18" charset="0"/>
              </a:rPr>
              <a:t> of the government and the means of production </a:t>
            </a:r>
          </a:p>
          <a:p>
            <a:pPr lvl="1" eaLnBrk="1" hangingPunct="1">
              <a:defRPr/>
            </a:pPr>
            <a:r>
              <a:rPr lang="en-US" sz="3200" b="1" u="sng" dirty="0" smtClean="0">
                <a:latin typeface="Times New Roman" pitchFamily="18" charset="0"/>
              </a:rPr>
              <a:t>destroy</a:t>
            </a:r>
            <a:r>
              <a:rPr lang="en-US" sz="3200" b="1" dirty="0" smtClean="0">
                <a:latin typeface="Times New Roman" pitchFamily="18" charset="0"/>
              </a:rPr>
              <a:t> the capitalist system </a:t>
            </a:r>
          </a:p>
          <a:p>
            <a:pPr lvl="1" eaLnBrk="1" hangingPunct="1">
              <a:defRPr/>
            </a:pPr>
            <a:r>
              <a:rPr lang="en-US" sz="3200" b="1" dirty="0" smtClean="0">
                <a:latin typeface="Times New Roman" pitchFamily="18" charset="0"/>
              </a:rPr>
              <a:t>wage a </a:t>
            </a:r>
            <a:r>
              <a:rPr lang="en-US" sz="3200" b="1" u="sng" dirty="0" smtClean="0">
                <a:latin typeface="Times New Roman" pitchFamily="18" charset="0"/>
              </a:rPr>
              <a:t>VIOLENT REVOLUTION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sz="3200" b="1" dirty="0" smtClean="0">
                <a:latin typeface="Times New Roman" pitchFamily="18" charset="0"/>
              </a:rPr>
              <a:t>establish a “</a:t>
            </a:r>
            <a:r>
              <a:rPr lang="en-US" sz="3200" b="1" u="sng" dirty="0" smtClean="0">
                <a:latin typeface="Times New Roman" pitchFamily="18" charset="0"/>
              </a:rPr>
              <a:t>dictatorship</a:t>
            </a:r>
            <a:r>
              <a:rPr lang="en-US" sz="3200" b="1" dirty="0" smtClean="0">
                <a:latin typeface="Times New Roman" pitchFamily="18" charset="0"/>
              </a:rPr>
              <a:t> of the proletariat”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latin typeface="Times New Roman" pitchFamily="18" charset="0"/>
            </a:endParaRPr>
          </a:p>
        </p:txBody>
      </p:sp>
      <p:pic>
        <p:nvPicPr>
          <p:cNvPr id="103428" name="Picture 5" descr="http://3.bp.blogspot.com/_X7cq0i0IwXc/SwsrsDMVauI/AAAAAAAAB0I/ahM1mGo-bqM/s320/len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32400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458200" cy="8651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>
                <a:latin typeface="Times New Roman" pitchFamily="18" charset="0"/>
              </a:rPr>
              <a:t>After the “dictatorship of the proletariat” occurs…..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05800" cy="472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latin typeface="Times New Roman" pitchFamily="18" charset="0"/>
              </a:rPr>
              <a:t>All property and the means of production are owned by </a:t>
            </a:r>
            <a:r>
              <a:rPr lang="en-US" sz="4000" b="1" dirty="0" smtClean="0">
                <a:solidFill>
                  <a:srgbClr val="66FF66"/>
                </a:solidFill>
                <a:latin typeface="Times New Roman" pitchFamily="18" charset="0"/>
              </a:rPr>
              <a:t>“the people”</a:t>
            </a:r>
          </a:p>
          <a:p>
            <a:pPr eaLnBrk="1" hangingPunct="1">
              <a:defRPr/>
            </a:pPr>
            <a:r>
              <a:rPr lang="en-US" sz="4000" b="1" dirty="0" smtClean="0">
                <a:latin typeface="Times New Roman" pitchFamily="18" charset="0"/>
              </a:rPr>
              <a:t>All goods and services are </a:t>
            </a:r>
            <a:r>
              <a:rPr lang="en-US" sz="4000" b="1" dirty="0" smtClean="0">
                <a:solidFill>
                  <a:srgbClr val="66FF66"/>
                </a:solidFill>
                <a:latin typeface="Times New Roman" pitchFamily="18" charset="0"/>
              </a:rPr>
              <a:t>“shared equally”</a:t>
            </a:r>
          </a:p>
          <a:p>
            <a:pPr eaLnBrk="1" hangingPunct="1">
              <a:defRPr/>
            </a:pPr>
            <a:r>
              <a:rPr lang="en-US" sz="4000" b="1" dirty="0" smtClean="0">
                <a:latin typeface="Times New Roman" pitchFamily="18" charset="0"/>
              </a:rPr>
              <a:t>A </a:t>
            </a:r>
            <a:r>
              <a:rPr lang="en-US" sz="4000" b="1" dirty="0" smtClean="0">
                <a:solidFill>
                  <a:srgbClr val="66FF66"/>
                </a:solidFill>
                <a:latin typeface="Times New Roman" pitchFamily="18" charset="0"/>
              </a:rPr>
              <a:t>“classless society”</a:t>
            </a:r>
            <a:r>
              <a:rPr lang="en-US" sz="4000" b="1" dirty="0" smtClean="0">
                <a:latin typeface="Times New Roman" pitchFamily="18" charset="0"/>
              </a:rPr>
              <a:t> emerges</a:t>
            </a:r>
          </a:p>
          <a:p>
            <a:pPr eaLnBrk="1" hangingPunct="1">
              <a:defRPr/>
            </a:pPr>
            <a:r>
              <a:rPr lang="en-US" sz="4000" b="1" dirty="0" smtClean="0">
                <a:latin typeface="Times New Roman" pitchFamily="18" charset="0"/>
              </a:rPr>
              <a:t>the </a:t>
            </a:r>
            <a:r>
              <a:rPr lang="en-US" sz="4000" b="1" dirty="0" smtClean="0">
                <a:solidFill>
                  <a:srgbClr val="66FF66"/>
                </a:solidFill>
                <a:latin typeface="Times New Roman" pitchFamily="18" charset="0"/>
              </a:rPr>
              <a:t>“state withers away”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0937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latin typeface="Times New Roman" pitchFamily="18" charset="0"/>
              </a:rPr>
              <a:t>Effects of Marxist thought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28600" y="1447800"/>
            <a:ext cx="3657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Formation of socialist political parties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Advocate and support revolutions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Push for work reforms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Fight against “capitalism”</a:t>
            </a:r>
          </a:p>
          <a:p>
            <a:pPr marL="1600200" lvl="3" indent="-228600" algn="l" eaLnBrk="1" hangingPunct="1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4724400" y="1447800"/>
            <a:ext cx="4114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Communists take over Russia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Communism used by revolutionaries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Dictatorships of Communist Party leaders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 communist paradise established anywhere</a:t>
            </a:r>
          </a:p>
          <a:p>
            <a:pPr marL="1600200" lvl="3" indent="-228600" algn="l" eaLnBrk="1" hangingPunct="1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7525" name="Picture 6" descr="http://2.bp.blogspot.com/_EeTb4ZuLujk/StzB-vpt5xI/AAAAAAAAADk/mv6QsoxEvCY/s400/MarxLen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810000"/>
            <a:ext cx="32004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utoUpdateAnimBg="0"/>
      <p:bldP spid="4711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latin typeface="Times New Roman" pitchFamily="18" charset="0"/>
              </a:rPr>
              <a:t>Effects of Marxist thought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36576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“Red Scare” </a:t>
            </a:r>
            <a:r>
              <a:rPr lang="en-US" sz="2400" b="1" dirty="0" smtClean="0">
                <a:latin typeface="Times New Roman" pitchFamily="18" charset="0"/>
              </a:rPr>
              <a:t>= hysteria over perceived threat of communism/ civil liberties revoked 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Times New Roman" pitchFamily="18" charset="0"/>
              </a:rPr>
              <a:t>US foreign policy based on fighting spread of communism after World War II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66FF66"/>
                </a:solidFill>
                <a:latin typeface="Times New Roman" pitchFamily="18" charset="0"/>
              </a:rPr>
              <a:t>“COLD WAR”</a:t>
            </a:r>
            <a:r>
              <a:rPr lang="en-US" sz="2400" b="1" dirty="0" smtClean="0">
                <a:latin typeface="Times New Roman" pitchFamily="18" charset="0"/>
              </a:rPr>
              <a:t> with USSR and allies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Times New Roman" pitchFamily="18" charset="0"/>
              </a:rPr>
              <a:t>Proxy wars fought on both sides</a:t>
            </a:r>
          </a:p>
          <a:p>
            <a:pPr eaLnBrk="1" hangingPunct="1">
              <a:defRPr/>
            </a:pPr>
            <a:endParaRPr lang="en-US" b="1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08548" name="Picture 5" descr="http://open.salon.com/files/cold_war_flag1255569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73288"/>
            <a:ext cx="3089275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7" descr="http://wikis.nyu.edu/ek6/modernamerica/uploads/Imperialism.ColdWarContainment/Cold%20War%20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209800"/>
            <a:ext cx="5195888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Round 1 of Rock, Paper, Scissors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to your tokens by playing Rock, Paper, Scissors.</a:t>
            </a:r>
          </a:p>
          <a:p>
            <a:r>
              <a:rPr lang="en-US" dirty="0" smtClean="0"/>
              <a:t>Rules: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No moves other than Rock, Paper, or Scissors (No Spock, Bomb, Dynamite, Jesus, </a:t>
            </a:r>
            <a:r>
              <a:rPr lang="en-US" dirty="0" err="1"/>
              <a:t>Ect</a:t>
            </a:r>
            <a:r>
              <a:rPr lang="en-US" dirty="0"/>
              <a:t>.)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No stealing from the bank (teacher)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No complaining to the bank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No physically assaulting another 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715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smtClean="0">
                <a:latin typeface="Times New Roman" pitchFamily="18" charset="0"/>
              </a:rPr>
              <a:t>The “perceived threat of communism”…a visual</a:t>
            </a:r>
          </a:p>
        </p:txBody>
      </p:sp>
      <p:pic>
        <p:nvPicPr>
          <p:cNvPr id="109571" name="Picture 5" descr="800px-Communist_countr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88392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79248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As of 2010, there are five one-party communist nations: </a:t>
            </a:r>
            <a:br>
              <a:rPr lang="en-US" b="1" dirty="0" smtClean="0">
                <a:latin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</a:rPr>
              <a:t>	People's Republic of 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</a:rPr>
              <a:t>China </a:t>
            </a:r>
            <a:r>
              <a:rPr lang="en-US" b="1" dirty="0" smtClean="0">
                <a:latin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</a:rPr>
              <a:t>	Republic of 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</a:rPr>
              <a:t>Cuba </a:t>
            </a:r>
            <a:r>
              <a:rPr lang="en-US" b="1" dirty="0" smtClean="0">
                <a:latin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</a:rPr>
              <a:t>	Democratic People's Republic of Korea 	(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</a:rPr>
              <a:t>North Korea</a:t>
            </a:r>
            <a:r>
              <a:rPr lang="en-US" b="1" dirty="0" smtClean="0">
                <a:latin typeface="Times New Roman" pitchFamily="18" charset="0"/>
              </a:rPr>
              <a:t>) </a:t>
            </a:r>
            <a:br>
              <a:rPr lang="en-US" b="1" dirty="0" smtClean="0">
                <a:latin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</a:rPr>
              <a:t>	Lao People's Democratic Republic (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</a:rPr>
              <a:t>Laos</a:t>
            </a:r>
            <a:r>
              <a:rPr lang="en-US" b="1" dirty="0" smtClean="0">
                <a:latin typeface="Times New Roman" pitchFamily="18" charset="0"/>
              </a:rPr>
              <a:t>) </a:t>
            </a:r>
            <a:br>
              <a:rPr lang="en-US" b="1" dirty="0" smtClean="0">
                <a:latin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</a:rPr>
              <a:t>	Socialist Republic of 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</a:rPr>
              <a:t>Vietnam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 Round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you feel at the start of the round?</a:t>
            </a:r>
          </a:p>
          <a:p>
            <a:r>
              <a:rPr lang="en-US" dirty="0" smtClean="0"/>
              <a:t>How did you feel when you ran out of tokens?</a:t>
            </a:r>
          </a:p>
          <a:p>
            <a:r>
              <a:rPr lang="en-US" dirty="0" smtClean="0"/>
              <a:t>What tactics did/could you have used to get back into the game? Why or why didn’t you try those tactics?</a:t>
            </a:r>
          </a:p>
          <a:p>
            <a:r>
              <a:rPr lang="en-US" dirty="0" smtClean="0"/>
              <a:t>Do you think this round was fair? Why or why not? State your reasons.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533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CAPITALISM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Capitalism is an economic system based on </a:t>
            </a:r>
            <a:r>
              <a:rPr lang="en-US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PRIVATE OWNERSHIP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and the use of </a:t>
            </a:r>
            <a:r>
              <a:rPr lang="en-US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</a:p>
          <a:p>
            <a:pPr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Growth of towns and cities and the expansion of trade in the late Middle Ages sparked this economic development</a:t>
            </a:r>
          </a:p>
          <a:p>
            <a:pPr>
              <a:defRPr/>
            </a:pP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Three Main Features to learn BY HEART:</a:t>
            </a:r>
          </a:p>
          <a:p>
            <a:pPr>
              <a:defRPr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CAPITALISM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458200" cy="5029200"/>
          </a:xfrm>
        </p:spPr>
        <p:txBody>
          <a:bodyPr/>
          <a:lstStyle/>
          <a:p>
            <a:pPr>
              <a:defRPr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1. Private Ownership</a:t>
            </a:r>
          </a:p>
          <a:p>
            <a:pPr>
              <a:defRPr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2. Profit motive</a:t>
            </a:r>
          </a:p>
          <a:p>
            <a:pPr>
              <a:defRPr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3. Market Economy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CAPITALISM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4114800" cy="5181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Private Ownership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Capital belongs to individuals who are FREE to do what they wish with it. For this reason, capitalism is also called the “free-enterprise” system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4" name="Picture 2" descr="http://thecriticalarizonan.files.wordpress.com/2007/08/private_property_-_no_trespassing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447800"/>
            <a:ext cx="22907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8" descr="http://bobanddeesigns.com/images/privatedriveslikscreen_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27824">
            <a:off x="4532313" y="2151063"/>
            <a:ext cx="2159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10" descr="http://4.bp.blogspot.com/_-qWumT93ZWc/SUSC2rkXoiI/AAAAAAAABAk/JQzs6SetpXk/s400/Private_Propert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352800"/>
            <a:ext cx="24669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CAPITALISM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038600" cy="5334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Profit Motive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based on the economic laws of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supply and demand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when enough people want something, producers make it because they want a </a:t>
            </a: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PROFIT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8" name="Picture 6" descr="http://d2eosjbgw49cu5.cloudfront.net/ifenergy.com/imgname--can_wind_power_make_a_profit---50226711--flickr_61056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95400"/>
            <a:ext cx="4286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4" descr="http://www.netmoreprofit.com/images/Profits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914400"/>
            <a:ext cx="274955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8" descr="http://www.hsc.csu.edu.au/ind_tech/ind_study/production/imag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800600"/>
            <a:ext cx="3486150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CAPITALISM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257800" cy="495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Market Economy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a money value can be placed on everything in the marketplace: land, goods, time, and labor. Buyers and sellers are free to exchange goods and services at prices determined by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…..”SUPPLY and DEMAND”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2" name="Picture 4" descr="http://www.moma.org/collection_images/resized/422/w500h420/CRI_81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752600"/>
            <a:ext cx="30670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</TotalTime>
  <Words>1286</Words>
  <Application>Microsoft Office PowerPoint</Application>
  <PresentationFormat>On-screen Show (4:3)</PresentationFormat>
  <Paragraphs>134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Apex</vt:lpstr>
      <vt:lpstr>Capitalism, Socialism, and Communism</vt:lpstr>
      <vt:lpstr>Industrial revolution spreads….</vt:lpstr>
      <vt:lpstr>Round 1 of Rock, Paper, Scissors</vt:lpstr>
      <vt:lpstr>Debrief Round 1</vt:lpstr>
      <vt:lpstr>CAPITALISM</vt:lpstr>
      <vt:lpstr>CAPITALISM</vt:lpstr>
      <vt:lpstr>CAPITALISM</vt:lpstr>
      <vt:lpstr>CAPITALISM</vt:lpstr>
      <vt:lpstr>CAPITALISM</vt:lpstr>
      <vt:lpstr>  Basic Laws of Supply and Demand</vt:lpstr>
      <vt:lpstr>Basic Laws of Supply and Demand</vt:lpstr>
      <vt:lpstr>IR and Capitalism: Laissez-Faire figures</vt:lpstr>
      <vt:lpstr>Effects of Capitalism </vt:lpstr>
      <vt:lpstr>Criticisms of Capitalism</vt:lpstr>
      <vt:lpstr>Responses to “Capitalism”</vt:lpstr>
      <vt:lpstr>Utopianism: ideal society based on cooperation instead of competition</vt:lpstr>
      <vt:lpstr>PowerPoint Presentation</vt:lpstr>
      <vt:lpstr>Round 2 Rock, Paper, Scissors</vt:lpstr>
      <vt:lpstr>Debriefing Round 2</vt:lpstr>
      <vt:lpstr>Socialism: society (In the form of the government) owns the means of production and key infrastructure</vt:lpstr>
      <vt:lpstr>Round 3 Rock, Paper, Scissors</vt:lpstr>
      <vt:lpstr>Debriefing Round 3</vt:lpstr>
      <vt:lpstr>COMMUNISM: extreme form of socialism in which “all people” own the means of production as the state “withers away” and produces a classless society</vt:lpstr>
      <vt:lpstr>Karl Marx’s theory of Communism</vt:lpstr>
      <vt:lpstr>Marx’s communist ideas…continued</vt:lpstr>
      <vt:lpstr>How communism is supposed to happen:</vt:lpstr>
      <vt:lpstr>After the “dictatorship of the proletariat” occurs…..</vt:lpstr>
      <vt:lpstr>Effects of Marxist thought</vt:lpstr>
      <vt:lpstr>Effects of Marxist thought</vt:lpstr>
      <vt:lpstr>The “perceived threat of communism”…a visual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Capitalism, Socialism, and Communism</dc:title>
  <dc:creator>charlotte.gruver</dc:creator>
  <cp:lastModifiedBy>Kathleen F. Laroue</cp:lastModifiedBy>
  <cp:revision>7</cp:revision>
  <dcterms:created xsi:type="dcterms:W3CDTF">2012-03-04T18:56:28Z</dcterms:created>
  <dcterms:modified xsi:type="dcterms:W3CDTF">2015-02-06T15:09:45Z</dcterms:modified>
</cp:coreProperties>
</file>