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419185C-FEFF-4133-B869-5098996E5B74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EDF6E30-8067-4725-B579-2672EE67CA5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19185C-FEFF-4133-B869-5098996E5B74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DF6E30-8067-4725-B579-2672EE67CA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19185C-FEFF-4133-B869-5098996E5B74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DF6E30-8067-4725-B579-2672EE67CA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19185C-FEFF-4133-B869-5098996E5B74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DF6E30-8067-4725-B579-2672EE67CA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419185C-FEFF-4133-B869-5098996E5B74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EDF6E30-8067-4725-B579-2672EE67CA5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19185C-FEFF-4133-B869-5098996E5B74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EDF6E30-8067-4725-B579-2672EE67CA5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19185C-FEFF-4133-B869-5098996E5B74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EDF6E30-8067-4725-B579-2672EE67CA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19185C-FEFF-4133-B869-5098996E5B74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DF6E30-8067-4725-B579-2672EE67CA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19185C-FEFF-4133-B869-5098996E5B74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DF6E30-8067-4725-B579-2672EE67CA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419185C-FEFF-4133-B869-5098996E5B74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EDF6E30-8067-4725-B579-2672EE67CA5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419185C-FEFF-4133-B869-5098996E5B74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EDF6E30-8067-4725-B579-2672EE67CA5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8419185C-FEFF-4133-B869-5098996E5B74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9EDF6E30-8067-4725-B579-2672EE67CA55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Period 5: Industrialization and </a:t>
            </a:r>
            <a:r>
              <a:rPr lang="en-US" dirty="0"/>
              <a:t>G</a:t>
            </a:r>
            <a:r>
              <a:rPr lang="en-US" dirty="0" smtClean="0"/>
              <a:t>lobal Integration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1750-1900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98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societies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social classes (Middle class and industrial working class)</a:t>
            </a:r>
          </a:p>
          <a:p>
            <a:r>
              <a:rPr lang="en-US" dirty="0" smtClean="0"/>
              <a:t>Family dynamics, gender roles, demographics change – children and wives work, rise in jails, etc.</a:t>
            </a:r>
          </a:p>
          <a:p>
            <a:r>
              <a:rPr lang="en-US" dirty="0" smtClean="0"/>
              <a:t>Unsanitary conditions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634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visions of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Utopian socialism</a:t>
            </a:r>
          </a:p>
          <a:p>
            <a:r>
              <a:rPr lang="en-US" dirty="0" smtClean="0"/>
              <a:t>Marxism</a:t>
            </a:r>
          </a:p>
          <a:p>
            <a:r>
              <a:rPr lang="en-US" dirty="0" smtClean="0"/>
              <a:t>Anarchism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33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Industrialization fundamentally changed how goods were produced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Europe’s location on the Atlantic Ocean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gographical</a:t>
            </a:r>
            <a:r>
              <a:rPr lang="en-US" dirty="0" smtClean="0"/>
              <a:t> distribution of coal, iron and timber</a:t>
            </a:r>
          </a:p>
          <a:p>
            <a:r>
              <a:rPr lang="en-US" dirty="0" smtClean="0"/>
              <a:t>European demographic changes</a:t>
            </a:r>
          </a:p>
          <a:p>
            <a:r>
              <a:rPr lang="en-US" dirty="0" smtClean="0"/>
              <a:t>Urbanization</a:t>
            </a:r>
          </a:p>
          <a:p>
            <a:r>
              <a:rPr lang="en-US" dirty="0" smtClean="0"/>
              <a:t>Improved agricultural productivity</a:t>
            </a:r>
          </a:p>
          <a:p>
            <a:r>
              <a:rPr lang="en-US" dirty="0" smtClean="0"/>
              <a:t>Legal protection of private property</a:t>
            </a:r>
          </a:p>
          <a:p>
            <a:r>
              <a:rPr lang="en-US" dirty="0" smtClean="0"/>
              <a:t>An abundance of rivers and canals</a:t>
            </a:r>
          </a:p>
          <a:p>
            <a:r>
              <a:rPr lang="en-US" dirty="0" smtClean="0"/>
              <a:t>Access to foreign resources</a:t>
            </a:r>
          </a:p>
          <a:p>
            <a:r>
              <a:rPr lang="en-US" dirty="0" smtClean="0"/>
              <a:t>The accumulation of capital</a:t>
            </a:r>
          </a:p>
          <a:p>
            <a:r>
              <a:rPr lang="en-US" dirty="0" smtClean="0"/>
              <a:t>Machines (steam engines, combustion engine, </a:t>
            </a:r>
            <a:r>
              <a:rPr lang="en-US" dirty="0" err="1" smtClean="0"/>
              <a:t>etc</a:t>
            </a:r>
            <a:r>
              <a:rPr lang="en-US" dirty="0" smtClean="0"/>
              <a:t>) using fossil fuels (coal and oil) increased the amount of energy that was available.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99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ways production was changed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Factory system (more specialized labor)</a:t>
            </a:r>
          </a:p>
          <a:p>
            <a:r>
              <a:rPr lang="en-US" dirty="0" smtClean="0"/>
              <a:t>Moved from northwestern Europe to other parts of Europe and the US&lt; Russia and Japan</a:t>
            </a:r>
          </a:p>
          <a:p>
            <a:r>
              <a:rPr lang="en-US" dirty="0" smtClean="0"/>
              <a:t>Second industrial revolution led to new methods in the production of steel, chemicals, electricity and precision machinery.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1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patterns of 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Caused a decline of economically productive, agriculturally based economies</a:t>
            </a:r>
          </a:p>
          <a:p>
            <a:r>
              <a:rPr lang="en-US" dirty="0" smtClean="0"/>
              <a:t>Caused areas to create single natural resources</a:t>
            </a:r>
          </a:p>
          <a:p>
            <a:pPr lvl="1"/>
            <a:r>
              <a:rPr lang="en-US" dirty="0" smtClean="0"/>
              <a:t>Cotton, rubber, palm oil, sugar, wheat, meat, Guano, Metals and minerals</a:t>
            </a:r>
          </a:p>
          <a:p>
            <a:r>
              <a:rPr lang="en-US" dirty="0" smtClean="0"/>
              <a:t>Led to growth of cities</a:t>
            </a:r>
          </a:p>
          <a:p>
            <a:r>
              <a:rPr lang="en-US" dirty="0" smtClean="0"/>
              <a:t>Led to find new markets</a:t>
            </a:r>
          </a:p>
          <a:p>
            <a:pPr lvl="1"/>
            <a:r>
              <a:rPr lang="en-US" dirty="0" smtClean="0"/>
              <a:t>Textile production in India</a:t>
            </a:r>
          </a:p>
          <a:p>
            <a:pPr lvl="1"/>
            <a:r>
              <a:rPr lang="en-US" dirty="0" smtClean="0"/>
              <a:t>British and French try to open Chinese market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67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patterns continued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Global demand for gold, silver and diamonds = mining centers</a:t>
            </a:r>
          </a:p>
          <a:p>
            <a:pPr lvl="1"/>
            <a:r>
              <a:rPr lang="en-US" dirty="0" smtClean="0"/>
              <a:t>Copper in Mexico</a:t>
            </a:r>
          </a:p>
          <a:p>
            <a:pPr lvl="1"/>
            <a:r>
              <a:rPr lang="en-US" dirty="0" smtClean="0"/>
              <a:t>Gold and diamonds in South Africa</a:t>
            </a:r>
          </a:p>
        </p:txBody>
      </p:sp>
    </p:spTree>
    <p:extLst>
      <p:ext uri="{BB962C8B-B14F-4D97-AF65-F5344CB8AC3E}">
        <p14:creationId xmlns:p14="http://schemas.microsoft.com/office/powerpoint/2010/main" val="128803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Rise of Financial Institutions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Adam Smith and John Stuart Mill</a:t>
            </a:r>
          </a:p>
          <a:p>
            <a:r>
              <a:rPr lang="en-US" dirty="0" smtClean="0"/>
              <a:t>Large-scale transnational businesses</a:t>
            </a:r>
          </a:p>
          <a:p>
            <a:pPr lvl="1"/>
            <a:r>
              <a:rPr lang="en-US" dirty="0" smtClean="0"/>
              <a:t>The United Fruit Company</a:t>
            </a:r>
          </a:p>
          <a:p>
            <a:pPr lvl="1"/>
            <a:r>
              <a:rPr lang="en-US" dirty="0" smtClean="0"/>
              <a:t>The HSBC Hong Kong and Shanghai Banking Corporation</a:t>
            </a:r>
          </a:p>
          <a:p>
            <a:r>
              <a:rPr lang="en-US" dirty="0" smtClean="0"/>
              <a:t>Financial instruments expanded</a:t>
            </a:r>
          </a:p>
          <a:p>
            <a:pPr lvl="1"/>
            <a:r>
              <a:rPr lang="en-US" dirty="0" smtClean="0"/>
              <a:t>Stock markets</a:t>
            </a:r>
          </a:p>
          <a:p>
            <a:pPr lvl="1"/>
            <a:r>
              <a:rPr lang="en-US" dirty="0" smtClean="0"/>
              <a:t>Insurance</a:t>
            </a:r>
          </a:p>
          <a:p>
            <a:pPr lvl="1"/>
            <a:r>
              <a:rPr lang="en-US" dirty="0" smtClean="0"/>
              <a:t>Gold standard</a:t>
            </a:r>
          </a:p>
          <a:p>
            <a:pPr lvl="1"/>
            <a:r>
              <a:rPr lang="en-US" dirty="0" smtClean="0"/>
              <a:t>Limited liability corporations</a:t>
            </a:r>
          </a:p>
          <a:p>
            <a:pPr marL="41148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8080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Transportation and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Railroads, Steamships, Telegraphs, Canals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0132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Capitalism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Resisted economic change and attempted to maintain preindustrial forms of economic production</a:t>
            </a:r>
          </a:p>
          <a:p>
            <a:r>
              <a:rPr lang="en-US" dirty="0" smtClean="0"/>
              <a:t>Rise of state-sponsored visions of industrialization</a:t>
            </a:r>
          </a:p>
          <a:p>
            <a:pPr lvl="1"/>
            <a:r>
              <a:rPr lang="en-US" dirty="0" smtClean="0"/>
              <a:t>Reforms in Meiji Japan, factories and railroads in Tsarist Russia, China’s Self-Strengthening Movement, Muhammad Ali’s development of a cotton textile industry in Egypt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167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reforms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 pensions and public health care in Germany</a:t>
            </a:r>
          </a:p>
          <a:p>
            <a:r>
              <a:rPr lang="en-US" dirty="0" smtClean="0"/>
              <a:t>Expansion of suffrage in Britain</a:t>
            </a:r>
          </a:p>
          <a:p>
            <a:r>
              <a:rPr lang="en-US" dirty="0" smtClean="0"/>
              <a:t>Public education in many states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0786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66</TotalTime>
  <Words>371</Words>
  <Application>Microsoft Office PowerPoint</Application>
  <PresentationFormat>On-screen Show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Foundry</vt:lpstr>
      <vt:lpstr>Period 5: Industrialization and Global Integration</vt:lpstr>
      <vt:lpstr>Industrialization fundamentally changed how goods were produced</vt:lpstr>
      <vt:lpstr>More ways production was changed</vt:lpstr>
      <vt:lpstr>New patterns of trade</vt:lpstr>
      <vt:lpstr>New patterns continued </vt:lpstr>
      <vt:lpstr>The Rise of Financial Institutions</vt:lpstr>
      <vt:lpstr>Transportation and Communication</vt:lpstr>
      <vt:lpstr>Global Capitalism</vt:lpstr>
      <vt:lpstr>Other reforms</vt:lpstr>
      <vt:lpstr>New societies </vt:lpstr>
      <vt:lpstr>Alternative visions of society</vt:lpstr>
    </vt:vector>
  </TitlesOfParts>
  <Company>Virginia Beach City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Period 5: Industrialization and Global Integration</dc:title>
  <dc:creator>Kathleen F. Laroue</dc:creator>
  <cp:lastModifiedBy>Kathleen F. Laroue</cp:lastModifiedBy>
  <cp:revision>6</cp:revision>
  <dcterms:created xsi:type="dcterms:W3CDTF">2013-03-19T11:01:17Z</dcterms:created>
  <dcterms:modified xsi:type="dcterms:W3CDTF">2013-03-19T15:25:00Z</dcterms:modified>
</cp:coreProperties>
</file>