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Period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68980" y="4385732"/>
            <a:ext cx="7891145" cy="1405467"/>
          </a:xfrm>
        </p:spPr>
        <p:txBody>
          <a:bodyPr/>
          <a:lstStyle/>
          <a:p>
            <a:r>
              <a:rPr lang="en-US" dirty="0" smtClean="0"/>
              <a:t>Technological And Environmental Transformations, to c. 600 B.C.E.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85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 1.1 Big Geography and the peopling of the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76407"/>
            <a:ext cx="10131425" cy="3649133"/>
          </a:xfrm>
        </p:spPr>
        <p:txBody>
          <a:bodyPr>
            <a:noAutofit/>
          </a:bodyPr>
          <a:lstStyle/>
          <a:p>
            <a:r>
              <a:rPr lang="en-US" sz="2800" dirty="0" smtClean="0"/>
              <a:t>Archeological evidence indicates that during the Paleolithic era, hunting-foraging bands of humans gradually migrated from their origin in East Africa to Eurasia, Australia, and the Americas, adapting their technology and cultures to new climate regions.</a:t>
            </a:r>
          </a:p>
          <a:p>
            <a:r>
              <a:rPr lang="en-US" sz="2800" dirty="0" smtClean="0"/>
              <a:t>Humans used fire in new ways</a:t>
            </a:r>
          </a:p>
          <a:p>
            <a:r>
              <a:rPr lang="en-US" sz="2800" dirty="0" smtClean="0"/>
              <a:t>Humans developed a wider range of tools specially adapted to different environments from tropics to tundra</a:t>
            </a:r>
          </a:p>
          <a:p>
            <a:r>
              <a:rPr lang="en-US" sz="2800" dirty="0" smtClean="0"/>
              <a:t>Economic structures focused on small kinship groups of hunting-foraging bands that could make what they needed to survive. Not all groups were self-sufficient.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7144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75260"/>
            <a:ext cx="10131425" cy="1456267"/>
          </a:xfrm>
        </p:spPr>
        <p:txBody>
          <a:bodyPr>
            <a:normAutofit fontScale="90000"/>
          </a:bodyPr>
          <a:lstStyle/>
          <a:p>
            <a:r>
              <a:rPr lang="en-US" dirty="0"/>
              <a:t>Key Concept 1.2. The Neolithic Revolution and Early </a:t>
            </a:r>
            <a:br>
              <a:rPr lang="en-US" dirty="0"/>
            </a:br>
            <a:r>
              <a:rPr lang="en-US" dirty="0"/>
              <a:t>Agricultural Societies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31527"/>
            <a:ext cx="10131425" cy="4997873"/>
          </a:xfrm>
        </p:spPr>
        <p:txBody>
          <a:bodyPr>
            <a:noAutofit/>
          </a:bodyPr>
          <a:lstStyle/>
          <a:p>
            <a:r>
              <a:rPr lang="en-US" sz="2000" dirty="0"/>
              <a:t>I. Beginning about 10,000 years ago, the Neolithic Revolution led </a:t>
            </a:r>
            <a:r>
              <a:rPr lang="en-US" sz="2000" dirty="0" smtClean="0"/>
              <a:t>to </a:t>
            </a:r>
            <a:r>
              <a:rPr lang="en-US" sz="2000" dirty="0"/>
              <a:t>the development of new and more complex economic and social </a:t>
            </a:r>
            <a:r>
              <a:rPr lang="en-US" sz="2000" dirty="0" smtClean="0"/>
              <a:t>systems</a:t>
            </a:r>
            <a:r>
              <a:rPr lang="en-US" sz="2000" dirty="0"/>
              <a:t>.</a:t>
            </a:r>
          </a:p>
          <a:p>
            <a:r>
              <a:rPr lang="en-US" sz="2000" dirty="0"/>
              <a:t>A. Possibly as a response to climatic change, permanent agricultural </a:t>
            </a:r>
            <a:r>
              <a:rPr lang="en-US" sz="2000" dirty="0" smtClean="0"/>
              <a:t>villages </a:t>
            </a:r>
            <a:r>
              <a:rPr lang="en-US" sz="2000" dirty="0"/>
              <a:t>emerged first in the lands of the eastern Mediterranean. </a:t>
            </a:r>
            <a:r>
              <a:rPr lang="en-US" sz="2000" dirty="0" smtClean="0"/>
              <a:t>Agriculture </a:t>
            </a:r>
            <a:r>
              <a:rPr lang="en-US" sz="2000" dirty="0"/>
              <a:t>emerged at different times in Mesopotamia, the Nile River </a:t>
            </a:r>
            <a:r>
              <a:rPr lang="en-US" sz="2000" dirty="0" smtClean="0"/>
              <a:t>Valley </a:t>
            </a:r>
            <a:r>
              <a:rPr lang="en-US" sz="2000" dirty="0"/>
              <a:t>and Sub-Saharan Africa, the Indus River Valley, the Yellow River or </a:t>
            </a:r>
            <a:r>
              <a:rPr lang="en-US" sz="2000" dirty="0" smtClean="0"/>
              <a:t>Huang </a:t>
            </a:r>
            <a:r>
              <a:rPr lang="en-US" sz="2000" dirty="0"/>
              <a:t>He Valley, Papua New Guinea, Mesoamerica, and the Andes.</a:t>
            </a:r>
          </a:p>
          <a:p>
            <a:r>
              <a:rPr lang="en-US" sz="2000" dirty="0"/>
              <a:t>B. Pastoralism developed at various sites in the grasslands of </a:t>
            </a:r>
            <a:r>
              <a:rPr lang="en-US" sz="2000" dirty="0"/>
              <a:t>AfroEurasia</a:t>
            </a:r>
            <a:r>
              <a:rPr lang="en-US" sz="2000" dirty="0"/>
              <a:t>.</a:t>
            </a:r>
          </a:p>
          <a:p>
            <a:r>
              <a:rPr lang="en-US" sz="2000" dirty="0"/>
              <a:t>C. Different crops or animals were domesticated in the various core </a:t>
            </a:r>
            <a:r>
              <a:rPr lang="en-US" sz="2000" dirty="0" smtClean="0"/>
              <a:t>regions</a:t>
            </a:r>
            <a:r>
              <a:rPr lang="en-US" sz="2000" dirty="0"/>
              <a:t>, depending on available local flora and fauna.</a:t>
            </a:r>
          </a:p>
          <a:p>
            <a:r>
              <a:rPr lang="en-US" sz="2000" dirty="0"/>
              <a:t>D. Agricultural communities had to work cooperatively to clear land and </a:t>
            </a:r>
            <a:r>
              <a:rPr lang="en-US" sz="2000" dirty="0" smtClean="0"/>
              <a:t>create </a:t>
            </a:r>
            <a:r>
              <a:rPr lang="en-US" sz="2000" dirty="0"/>
              <a:t>the water control systems needed for crop production.</a:t>
            </a:r>
          </a:p>
          <a:p>
            <a:r>
              <a:rPr lang="en-US" sz="2000" dirty="0"/>
              <a:t>E. These agricultural practices drastically impacted environmental </a:t>
            </a:r>
            <a:r>
              <a:rPr lang="en-US" sz="2000" dirty="0" smtClean="0"/>
              <a:t>diversity</a:t>
            </a:r>
            <a:r>
              <a:rPr lang="en-US" sz="2000" dirty="0"/>
              <a:t>. Pastoralists also affected the environment by grazing large </a:t>
            </a:r>
            <a:r>
              <a:rPr lang="en-US" sz="2000" dirty="0" smtClean="0"/>
              <a:t>numbers </a:t>
            </a:r>
            <a:r>
              <a:rPr lang="en-US" sz="2000" dirty="0"/>
              <a:t>of </a:t>
            </a:r>
            <a:r>
              <a:rPr lang="en-US" sz="2000" dirty="0" smtClean="0"/>
              <a:t>animals on fragile grasslands, leading to erosion when overgrazed.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74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1" y="-2247900"/>
            <a:ext cx="10131425" cy="14562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" y="251460"/>
            <a:ext cx="11247120" cy="6217919"/>
          </a:xfrm>
        </p:spPr>
        <p:txBody>
          <a:bodyPr>
            <a:noAutofit/>
          </a:bodyPr>
          <a:lstStyle/>
          <a:p>
            <a:r>
              <a:rPr lang="en-US" sz="2200" dirty="0"/>
              <a:t>II. Agriculture and pastoralism began to transform human societies.</a:t>
            </a:r>
          </a:p>
          <a:p>
            <a:r>
              <a:rPr lang="en-US" sz="2200" dirty="0"/>
              <a:t>A. Pastoralism and agriculture led to more reliable and abundant food </a:t>
            </a:r>
            <a:r>
              <a:rPr lang="en-US" sz="2200" dirty="0" smtClean="0"/>
              <a:t>supplies</a:t>
            </a:r>
            <a:r>
              <a:rPr lang="en-US" sz="2200" dirty="0"/>
              <a:t>, which increased the population.</a:t>
            </a:r>
          </a:p>
          <a:p>
            <a:r>
              <a:rPr lang="en-US" sz="2200" dirty="0"/>
              <a:t>B. Surpluses of food and other goods led to specialization of labor, </a:t>
            </a:r>
            <a:r>
              <a:rPr lang="en-US" sz="2200" dirty="0" smtClean="0"/>
              <a:t>including </a:t>
            </a:r>
            <a:r>
              <a:rPr lang="en-US" sz="2200" dirty="0"/>
              <a:t>new classes of artisans and warriors, and the development of </a:t>
            </a:r>
            <a:r>
              <a:rPr lang="en-US" sz="2200" dirty="0" smtClean="0"/>
              <a:t>elites.</a:t>
            </a:r>
          </a:p>
          <a:p>
            <a:r>
              <a:rPr lang="en-US" sz="2200" dirty="0"/>
              <a:t>C. Technological innovations led to improvements in agricultural </a:t>
            </a:r>
            <a:r>
              <a:rPr lang="en-US" sz="2200" dirty="0" smtClean="0"/>
              <a:t>production</a:t>
            </a:r>
            <a:r>
              <a:rPr lang="en-US" sz="2200" dirty="0"/>
              <a:t>, trade, and transportation.</a:t>
            </a:r>
          </a:p>
          <a:p>
            <a:r>
              <a:rPr lang="en-US" sz="2200" dirty="0"/>
              <a:t>Required examples of improvements in agricultural production, trade, </a:t>
            </a:r>
            <a:r>
              <a:rPr lang="en-US" sz="2200" dirty="0" smtClean="0"/>
              <a:t>and </a:t>
            </a:r>
            <a:r>
              <a:rPr lang="en-US" sz="2200" dirty="0"/>
              <a:t>transportation:</a:t>
            </a:r>
          </a:p>
          <a:p>
            <a:r>
              <a:rPr lang="en-US" sz="2200" dirty="0"/>
              <a:t>• Pottery</a:t>
            </a:r>
          </a:p>
          <a:p>
            <a:r>
              <a:rPr lang="en-US" sz="2200" dirty="0"/>
              <a:t>• Plows</a:t>
            </a:r>
          </a:p>
          <a:p>
            <a:r>
              <a:rPr lang="en-US" sz="2200" dirty="0"/>
              <a:t>• Woven textiles</a:t>
            </a:r>
          </a:p>
          <a:p>
            <a:r>
              <a:rPr lang="en-US" sz="2200" dirty="0"/>
              <a:t>• Metallurgy</a:t>
            </a:r>
          </a:p>
          <a:p>
            <a:r>
              <a:rPr lang="en-US" sz="2200" dirty="0"/>
              <a:t>• Wheels and wheeled vehicles</a:t>
            </a:r>
          </a:p>
          <a:p>
            <a:r>
              <a:rPr lang="en-US" sz="2200" dirty="0"/>
              <a:t>D. In both pastoralist and agrarian societies, elite groups accumulated </a:t>
            </a:r>
            <a:r>
              <a:rPr lang="en-US" sz="2200" dirty="0" smtClean="0"/>
              <a:t>wealth</a:t>
            </a:r>
            <a:r>
              <a:rPr lang="en-US" sz="2200" dirty="0"/>
              <a:t>, creating more hierarchical social structures and promoting </a:t>
            </a:r>
            <a:r>
              <a:rPr lang="en-US" sz="2200" dirty="0" smtClean="0"/>
              <a:t>patriarchal </a:t>
            </a:r>
            <a:r>
              <a:rPr lang="en-US" sz="2200" dirty="0"/>
              <a:t>forms of social organization.</a:t>
            </a:r>
          </a:p>
        </p:txBody>
      </p:sp>
    </p:spTree>
    <p:extLst>
      <p:ext uri="{BB962C8B-B14F-4D97-AF65-F5344CB8AC3E}">
        <p14:creationId xmlns:p14="http://schemas.microsoft.com/office/powerpoint/2010/main" val="418809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Concept 1.3. The Development and Interactions of </a:t>
            </a:r>
            <a:r>
              <a:rPr lang="en-US" dirty="0" smtClean="0"/>
              <a:t>Early </a:t>
            </a:r>
            <a:r>
              <a:rPr lang="en-US" dirty="0"/>
              <a:t>Agricultural, Pastoral, and Urban Societies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373033"/>
          </a:xfrm>
        </p:spPr>
        <p:txBody>
          <a:bodyPr>
            <a:noAutofit/>
          </a:bodyPr>
          <a:lstStyle/>
          <a:p>
            <a:r>
              <a:rPr lang="en-US" sz="2400" dirty="0"/>
              <a:t>I. Core and foundational civilizations developed in a variety of </a:t>
            </a:r>
            <a:r>
              <a:rPr lang="en-US" sz="2400" dirty="0" smtClean="0"/>
              <a:t>geographical </a:t>
            </a:r>
            <a:r>
              <a:rPr lang="en-US" sz="2400" dirty="0"/>
              <a:t>and environmental settings where agriculture flourished.</a:t>
            </a:r>
          </a:p>
          <a:p>
            <a:r>
              <a:rPr lang="en-US" sz="2400" dirty="0"/>
              <a:t>Students should be able to identify the location of all of the following </a:t>
            </a:r>
            <a:r>
              <a:rPr lang="en-US" sz="2400" dirty="0" smtClean="0"/>
              <a:t>required </a:t>
            </a:r>
            <a:r>
              <a:rPr lang="en-US" sz="2400" dirty="0"/>
              <a:t>examples of core and foundational civilizations:</a:t>
            </a:r>
          </a:p>
          <a:p>
            <a:r>
              <a:rPr lang="en-US" sz="2400" dirty="0"/>
              <a:t>• Mesopotamia in the Tigris and Euphrates River Valleys</a:t>
            </a:r>
          </a:p>
          <a:p>
            <a:r>
              <a:rPr lang="en-US" sz="2400" dirty="0"/>
              <a:t>• Egypt in the Nile River Valley</a:t>
            </a:r>
          </a:p>
          <a:p>
            <a:r>
              <a:rPr lang="en-US" sz="2400" dirty="0"/>
              <a:t>• Mohenjo-Daro and Harappa in the Indus River Valley</a:t>
            </a:r>
          </a:p>
          <a:p>
            <a:r>
              <a:rPr lang="en-US" sz="2400" dirty="0"/>
              <a:t>• Shang in the Yellow River or Huang He Valley</a:t>
            </a:r>
          </a:p>
          <a:p>
            <a:r>
              <a:rPr lang="en-US" sz="2400" dirty="0"/>
              <a:t>• </a:t>
            </a:r>
            <a:r>
              <a:rPr lang="en-US" sz="2400" dirty="0"/>
              <a:t>Olmecs</a:t>
            </a:r>
            <a:r>
              <a:rPr lang="en-US" sz="2400" dirty="0"/>
              <a:t> in Mesoamerica</a:t>
            </a:r>
          </a:p>
          <a:p>
            <a:r>
              <a:rPr lang="en-US" sz="2400" dirty="0"/>
              <a:t>• </a:t>
            </a:r>
            <a:r>
              <a:rPr lang="en-US" sz="2400" dirty="0"/>
              <a:t>Chavín</a:t>
            </a:r>
            <a:r>
              <a:rPr lang="en-US" sz="2400" dirty="0"/>
              <a:t> in Andean South America</a:t>
            </a:r>
          </a:p>
        </p:txBody>
      </p:sp>
    </p:spTree>
    <p:extLst>
      <p:ext uri="{BB962C8B-B14F-4D97-AF65-F5344CB8AC3E}">
        <p14:creationId xmlns:p14="http://schemas.microsoft.com/office/powerpoint/2010/main" val="426288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8084820"/>
            <a:ext cx="10131425" cy="14562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49580"/>
            <a:ext cx="10131425" cy="5996939"/>
          </a:xfrm>
        </p:spPr>
        <p:txBody>
          <a:bodyPr>
            <a:noAutofit/>
          </a:bodyPr>
          <a:lstStyle/>
          <a:p>
            <a:r>
              <a:rPr lang="en-US" sz="2400" dirty="0"/>
              <a:t>II. The first states emerged within core civilizations.</a:t>
            </a:r>
          </a:p>
          <a:p>
            <a:r>
              <a:rPr lang="en-US" sz="2400" dirty="0"/>
              <a:t>A. States were powerful new systems of rule that mobilized surplus labor </a:t>
            </a:r>
            <a:r>
              <a:rPr lang="en-US" sz="2400" dirty="0" smtClean="0"/>
              <a:t>and </a:t>
            </a:r>
            <a:r>
              <a:rPr lang="en-US" sz="2400" dirty="0"/>
              <a:t>resources over large areas. Early states were often led by a ruler whose </a:t>
            </a:r>
            <a:r>
              <a:rPr lang="en-US" sz="2400" dirty="0" smtClean="0"/>
              <a:t>source </a:t>
            </a:r>
            <a:r>
              <a:rPr lang="en-US" sz="2400" dirty="0"/>
              <a:t>of power was believed to be divine or had divine support and/or </a:t>
            </a:r>
            <a:r>
              <a:rPr lang="en-US" sz="2400" dirty="0" smtClean="0"/>
              <a:t>who </a:t>
            </a:r>
            <a:r>
              <a:rPr lang="en-US" sz="2400" dirty="0"/>
              <a:t>was supported by the military.</a:t>
            </a:r>
          </a:p>
          <a:p>
            <a:r>
              <a:rPr lang="en-US" sz="2400" dirty="0"/>
              <a:t>B. As states grew and competed for land and resources, the more </a:t>
            </a:r>
            <a:r>
              <a:rPr lang="en-US" sz="2400" dirty="0" smtClean="0"/>
              <a:t>favorably </a:t>
            </a:r>
            <a:r>
              <a:rPr lang="en-US" sz="2400" dirty="0"/>
              <a:t>situated — including the Hittites, who had access to iron — had </a:t>
            </a:r>
            <a:r>
              <a:rPr lang="en-US" sz="2400" dirty="0" smtClean="0"/>
              <a:t>greater </a:t>
            </a:r>
            <a:r>
              <a:rPr lang="en-US" sz="2400" dirty="0"/>
              <a:t>access to resources, produced more surplus food, and experienced </a:t>
            </a:r>
            <a:r>
              <a:rPr lang="en-US" sz="2400" dirty="0" smtClean="0"/>
              <a:t>growing </a:t>
            </a:r>
            <a:r>
              <a:rPr lang="en-US" sz="2400" dirty="0"/>
              <a:t>populations. These states were able to undertake territorial </a:t>
            </a:r>
            <a:r>
              <a:rPr lang="en-US" sz="2400" dirty="0" smtClean="0"/>
              <a:t>expansion </a:t>
            </a:r>
            <a:r>
              <a:rPr lang="en-US" sz="2400" dirty="0"/>
              <a:t>and conquer surrounding states.</a:t>
            </a:r>
          </a:p>
          <a:p>
            <a:r>
              <a:rPr lang="en-US" sz="2400" dirty="0"/>
              <a:t>C. Early regions of state expansion or empire building were </a:t>
            </a:r>
            <a:r>
              <a:rPr lang="en-US" sz="2400" dirty="0" smtClean="0"/>
              <a:t>Mesopotamia</a:t>
            </a:r>
            <a:r>
              <a:rPr lang="en-US" sz="2400" dirty="0"/>
              <a:t>, Babylonia, and the Nile </a:t>
            </a:r>
            <a:r>
              <a:rPr lang="en-US" sz="2400" dirty="0" smtClean="0"/>
              <a:t>Valley</a:t>
            </a:r>
          </a:p>
          <a:p>
            <a:r>
              <a:rPr lang="en-US" sz="2400" dirty="0"/>
              <a:t>D. Pastoralists were often the developers and disseminators of new </a:t>
            </a:r>
            <a:r>
              <a:rPr lang="en-US" sz="2400" dirty="0" smtClean="0"/>
              <a:t>weapons </a:t>
            </a:r>
            <a:r>
              <a:rPr lang="en-US" sz="2400" dirty="0"/>
              <a:t>and modes of transportation that transformed warfare in agrarian </a:t>
            </a:r>
            <a:r>
              <a:rPr lang="en-US" sz="2400" dirty="0" smtClean="0"/>
              <a:t>civilizations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722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1" y="8153400"/>
            <a:ext cx="10131425" cy="14562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480060"/>
            <a:ext cx="10131425" cy="5692139"/>
          </a:xfrm>
        </p:spPr>
        <p:txBody>
          <a:bodyPr>
            <a:normAutofit/>
          </a:bodyPr>
          <a:lstStyle/>
          <a:p>
            <a:r>
              <a:rPr lang="en-US" sz="2000" dirty="0"/>
              <a:t>III. Culture played a significant role in unifying states through laws, </a:t>
            </a:r>
            <a:r>
              <a:rPr lang="en-US" sz="2000" dirty="0" smtClean="0"/>
              <a:t>language</a:t>
            </a:r>
            <a:r>
              <a:rPr lang="en-US" sz="2000" dirty="0"/>
              <a:t>, literature, religion, myths, and monumental art.</a:t>
            </a:r>
          </a:p>
          <a:p>
            <a:r>
              <a:rPr lang="en-US" sz="2000" dirty="0"/>
              <a:t>A. Early civilizations developed monumental architecture and urban </a:t>
            </a:r>
            <a:r>
              <a:rPr lang="en-US" sz="2000" dirty="0" smtClean="0"/>
              <a:t>planning</a:t>
            </a:r>
            <a:r>
              <a:rPr lang="en-US" sz="2000" dirty="0"/>
              <a:t>.</a:t>
            </a:r>
          </a:p>
          <a:p>
            <a:r>
              <a:rPr lang="en-US" sz="2000" dirty="0"/>
              <a:t>B. Elites, both political and religious, promoted arts and artisanship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C. Systems of record keeping arose independently in all early civilizations </a:t>
            </a:r>
            <a:r>
              <a:rPr lang="en-US" sz="2000" dirty="0" smtClean="0"/>
              <a:t>and </a:t>
            </a:r>
            <a:r>
              <a:rPr lang="en-US" sz="2000" dirty="0"/>
              <a:t>subsequently were diffused.</a:t>
            </a:r>
          </a:p>
          <a:p>
            <a:r>
              <a:rPr lang="en-US" sz="2000" dirty="0"/>
              <a:t>D. States developed legal codes, including the Code of Hammurabi, that </a:t>
            </a:r>
            <a:r>
              <a:rPr lang="en-US" sz="2000" dirty="0" smtClean="0"/>
              <a:t>reflected </a:t>
            </a:r>
            <a:r>
              <a:rPr lang="en-US" sz="2000" dirty="0"/>
              <a:t>existing hierarchies and facilitated the rule of governments over </a:t>
            </a:r>
            <a:r>
              <a:rPr lang="en-US" sz="2000" dirty="0" smtClean="0"/>
              <a:t>people</a:t>
            </a:r>
            <a:r>
              <a:rPr lang="en-US" sz="2000" dirty="0"/>
              <a:t>.</a:t>
            </a:r>
          </a:p>
          <a:p>
            <a:r>
              <a:rPr lang="en-US" sz="2000" dirty="0"/>
              <a:t>E. New religious beliefs developed in this period continued to have strong </a:t>
            </a:r>
            <a:r>
              <a:rPr lang="en-US" sz="2000" dirty="0" smtClean="0"/>
              <a:t>influences </a:t>
            </a:r>
            <a:r>
              <a:rPr lang="en-US" sz="2000" dirty="0"/>
              <a:t>in later periods.</a:t>
            </a:r>
          </a:p>
          <a:p>
            <a:r>
              <a:rPr lang="en-US" sz="2000" dirty="0"/>
              <a:t>Required examples of new religious beliefs:</a:t>
            </a:r>
          </a:p>
          <a:p>
            <a:r>
              <a:rPr lang="en-US" sz="2000" dirty="0"/>
              <a:t>• The Vedic religion</a:t>
            </a:r>
          </a:p>
          <a:p>
            <a:r>
              <a:rPr lang="en-US" sz="2000" dirty="0"/>
              <a:t>• Hebrew monotheism</a:t>
            </a:r>
          </a:p>
          <a:p>
            <a:r>
              <a:rPr lang="en-US" sz="2000" dirty="0"/>
              <a:t>• Zoroastrianism</a:t>
            </a:r>
          </a:p>
        </p:txBody>
      </p:sp>
    </p:spTree>
    <p:extLst>
      <p:ext uri="{BB962C8B-B14F-4D97-AF65-F5344CB8AC3E}">
        <p14:creationId xmlns:p14="http://schemas.microsoft.com/office/powerpoint/2010/main" val="317894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1" y="-1790700"/>
            <a:ext cx="10131425" cy="14562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731521"/>
            <a:ext cx="10131425" cy="5059680"/>
          </a:xfrm>
        </p:spPr>
        <p:txBody>
          <a:bodyPr>
            <a:normAutofit/>
          </a:bodyPr>
          <a:lstStyle/>
          <a:p>
            <a:r>
              <a:rPr lang="en-US" sz="2800" dirty="0"/>
              <a:t>F. Trade expanded throughout this period from local to regional and </a:t>
            </a:r>
            <a:r>
              <a:rPr lang="en-US" sz="2800" dirty="0" err="1" smtClean="0"/>
              <a:t>transregional</a:t>
            </a:r>
            <a:r>
              <a:rPr lang="en-US" sz="2800" dirty="0"/>
              <a:t>, with civilizations exchanging goods, cultural ideas, and </a:t>
            </a:r>
            <a:r>
              <a:rPr lang="en-US" sz="2800" dirty="0" smtClean="0"/>
              <a:t>technology</a:t>
            </a:r>
            <a:r>
              <a:rPr lang="en-US" sz="2800" dirty="0"/>
              <a:t>.</a:t>
            </a:r>
          </a:p>
          <a:p>
            <a:r>
              <a:rPr lang="en-US" sz="2800" dirty="0"/>
              <a:t>Required examples of trade expansion from local to regional and </a:t>
            </a:r>
            <a:r>
              <a:rPr lang="en-US" sz="2800" dirty="0" err="1" smtClean="0"/>
              <a:t>transregional</a:t>
            </a:r>
            <a:r>
              <a:rPr lang="en-US" sz="2800" dirty="0"/>
              <a:t>:</a:t>
            </a:r>
          </a:p>
          <a:p>
            <a:r>
              <a:rPr lang="en-US" sz="2800" dirty="0"/>
              <a:t>• Between Egypt and Nubia</a:t>
            </a:r>
          </a:p>
          <a:p>
            <a:r>
              <a:rPr lang="en-US" sz="2800" dirty="0"/>
              <a:t>• Between Mesopotamia and the Indus Valley</a:t>
            </a:r>
          </a:p>
          <a:p>
            <a:r>
              <a:rPr lang="en-US" sz="2800" dirty="0"/>
              <a:t>G. Social and gender hierarchies intensified as states expanded and cities </a:t>
            </a:r>
            <a:r>
              <a:rPr lang="en-US" sz="2800" dirty="0" smtClean="0"/>
              <a:t>multiplied</a:t>
            </a:r>
            <a:r>
              <a:rPr lang="en-US" sz="2800" dirty="0"/>
              <a:t>.</a:t>
            </a:r>
          </a:p>
          <a:p>
            <a:r>
              <a:rPr lang="en-US" sz="2800" dirty="0"/>
              <a:t>H. Literature was also a reflection of culture.</a:t>
            </a:r>
          </a:p>
        </p:txBody>
      </p:sp>
    </p:spTree>
    <p:extLst>
      <p:ext uri="{BB962C8B-B14F-4D97-AF65-F5344CB8AC3E}">
        <p14:creationId xmlns:p14="http://schemas.microsoft.com/office/powerpoint/2010/main" val="287143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Stuff you need to know and why it is important.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2439247"/>
            <a:ext cx="4995334" cy="3649134"/>
          </a:xfrm>
        </p:spPr>
        <p:txBody>
          <a:bodyPr>
            <a:noAutofit/>
          </a:bodyPr>
          <a:lstStyle/>
          <a:p>
            <a:r>
              <a:rPr lang="en-US" sz="2400" dirty="0" smtClean="0"/>
              <a:t>Compound bows</a:t>
            </a:r>
          </a:p>
          <a:p>
            <a:r>
              <a:rPr lang="en-US" sz="2400" dirty="0" smtClean="0"/>
              <a:t>Iron Weapons</a:t>
            </a:r>
          </a:p>
          <a:p>
            <a:r>
              <a:rPr lang="en-US" sz="2400" dirty="0" smtClean="0"/>
              <a:t>Chariots</a:t>
            </a:r>
          </a:p>
          <a:p>
            <a:r>
              <a:rPr lang="en-US" sz="2400" dirty="0" smtClean="0"/>
              <a:t>Horseback Riding</a:t>
            </a:r>
          </a:p>
          <a:p>
            <a:r>
              <a:rPr lang="en-US" sz="2400" dirty="0" smtClean="0"/>
              <a:t>Ziggurats</a:t>
            </a:r>
          </a:p>
          <a:p>
            <a:r>
              <a:rPr lang="en-US" sz="2400" dirty="0" smtClean="0"/>
              <a:t>Pyramids</a:t>
            </a:r>
          </a:p>
          <a:p>
            <a:r>
              <a:rPr lang="en-US" sz="2400" dirty="0" smtClean="0"/>
              <a:t>Temples Defensive walls</a:t>
            </a:r>
          </a:p>
          <a:p>
            <a:r>
              <a:rPr lang="en-US" sz="2400" dirty="0" smtClean="0"/>
              <a:t>Streets and roads</a:t>
            </a:r>
          </a:p>
          <a:p>
            <a:r>
              <a:rPr lang="en-US" sz="2400" dirty="0" smtClean="0"/>
              <a:t>Sewage and water systems.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4" y="2142067"/>
            <a:ext cx="5608105" cy="3649133"/>
          </a:xfrm>
        </p:spPr>
        <p:txBody>
          <a:bodyPr>
            <a:noAutofit/>
          </a:bodyPr>
          <a:lstStyle/>
          <a:p>
            <a:r>
              <a:rPr lang="en-US" sz="2000" dirty="0" smtClean="0"/>
              <a:t>Sculpture</a:t>
            </a:r>
          </a:p>
          <a:p>
            <a:r>
              <a:rPr lang="en-US" sz="2000" dirty="0" smtClean="0"/>
              <a:t>Painting</a:t>
            </a:r>
          </a:p>
          <a:p>
            <a:r>
              <a:rPr lang="en-US" sz="2000" dirty="0" smtClean="0"/>
              <a:t>Wall decorations</a:t>
            </a:r>
          </a:p>
          <a:p>
            <a:r>
              <a:rPr lang="en-US" sz="2000" dirty="0" smtClean="0"/>
              <a:t>Elaborate weaving</a:t>
            </a:r>
          </a:p>
          <a:p>
            <a:r>
              <a:rPr lang="en-US" sz="2000" dirty="0" smtClean="0"/>
              <a:t>Cuneiform</a:t>
            </a:r>
          </a:p>
          <a:p>
            <a:r>
              <a:rPr lang="en-US" sz="2000" dirty="0" smtClean="0"/>
              <a:t>Hieroglyphs</a:t>
            </a:r>
          </a:p>
          <a:p>
            <a:r>
              <a:rPr lang="en-US" sz="2000" dirty="0" smtClean="0"/>
              <a:t>Pictographs</a:t>
            </a:r>
          </a:p>
          <a:p>
            <a:r>
              <a:rPr lang="en-US" sz="2000" dirty="0" smtClean="0"/>
              <a:t>Alphabets</a:t>
            </a:r>
          </a:p>
          <a:p>
            <a:r>
              <a:rPr lang="en-US" sz="2000" dirty="0" err="1" smtClean="0"/>
              <a:t>Quipu</a:t>
            </a:r>
            <a:endParaRPr lang="en-US" sz="2000" dirty="0" smtClean="0"/>
          </a:p>
          <a:p>
            <a:r>
              <a:rPr lang="en-US" sz="2000" dirty="0" smtClean="0"/>
              <a:t>The Epic of Gilgamesh</a:t>
            </a:r>
          </a:p>
          <a:p>
            <a:r>
              <a:rPr lang="en-US" sz="2000" dirty="0" smtClean="0"/>
              <a:t>Rig Veda</a:t>
            </a:r>
          </a:p>
          <a:p>
            <a:r>
              <a:rPr lang="en-US" sz="2000" dirty="0" smtClean="0"/>
              <a:t>Book of the Dead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619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91</TotalTime>
  <Words>934</Words>
  <Application>Microsoft Office PowerPoint</Application>
  <PresentationFormat>Custom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Celestial</vt:lpstr>
      <vt:lpstr>Period 1</vt:lpstr>
      <vt:lpstr>Key Concept 1.1 Big Geography and the peopling of the earth</vt:lpstr>
      <vt:lpstr>Key Concept 1.2. The Neolithic Revolution and Early  Agricultural Societies</vt:lpstr>
      <vt:lpstr>PowerPoint Presentation</vt:lpstr>
      <vt:lpstr>Key Concept 1.3. The Development and Interactions of Early Agricultural, Pastoral, and Urban Societies</vt:lpstr>
      <vt:lpstr>PowerPoint Presentation</vt:lpstr>
      <vt:lpstr>PowerPoint Presentation</vt:lpstr>
      <vt:lpstr>PowerPoint Presentation</vt:lpstr>
      <vt:lpstr>New Stuff you need to know and why it is important.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 1</dc:title>
  <dc:creator>Kathleen LaRoue</dc:creator>
  <cp:lastModifiedBy>Kathleen F. Laroue</cp:lastModifiedBy>
  <cp:revision>7</cp:revision>
  <dcterms:created xsi:type="dcterms:W3CDTF">2013-09-27T00:26:30Z</dcterms:created>
  <dcterms:modified xsi:type="dcterms:W3CDTF">2014-10-10T17:36:58Z</dcterms:modified>
</cp:coreProperties>
</file>